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38"/>
  </p:notesMasterIdLst>
  <p:handoutMasterIdLst>
    <p:handoutMasterId r:id="rId39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</p:sldIdLst>
  <p:sldSz cx="12192000" cy="6858000"/>
  <p:notesSz cx="6797675" cy="9926638"/>
  <p:embeddedFontLst>
    <p:embeddedFont>
      <p:font typeface="方正兰亭黑简体" panose="02010600030101010101" charset="-122"/>
      <p:regular r:id="rId40"/>
    </p:embeddedFont>
    <p:embeddedFont>
      <p:font typeface="微软雅黑" panose="020B0503020204020204" pitchFamily="34" charset="-122"/>
      <p:regular r:id="rId41"/>
      <p:bold r:id="rId42"/>
    </p:embeddedFont>
  </p:embeddedFont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114" autoAdjust="0"/>
  </p:normalViewPr>
  <p:slideViewPr>
    <p:cSldViewPr snapToGrid="0" snapToObjects="1">
      <p:cViewPr varScale="1">
        <p:scale>
          <a:sx n="72" d="100"/>
          <a:sy n="72" d="100"/>
        </p:scale>
        <p:origin x="1104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2202" y="-660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3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1.fntdata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font" Target="fonts/font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2/26/2021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t" anchorCtr="0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35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8902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171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727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5683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000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269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930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1648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8273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493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2166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4276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NAPT </a:t>
            </a:r>
            <a:r>
              <a:rPr lang="ru-RU" dirty="0" smtClean="0"/>
              <a:t>разрешает публичному </a:t>
            </a:r>
            <a:r>
              <a:rPr lang="ru-RU" dirty="0"/>
              <a:t>IP-адресу сопоставлять несколько частных IP-адресов через порты. В этом режиме </a:t>
            </a:r>
            <a:r>
              <a:rPr lang="ru-RU" dirty="0" smtClean="0"/>
              <a:t>выполняется преобразование и IP-адреса</a:t>
            </a:r>
            <a:r>
              <a:rPr lang="ru-RU" dirty="0"/>
              <a:t>, </a:t>
            </a:r>
            <a:r>
              <a:rPr lang="ru-RU" dirty="0" smtClean="0"/>
              <a:t>и портов транспортного </a:t>
            </a:r>
            <a:r>
              <a:rPr lang="ru-RU" dirty="0"/>
              <a:t>уровня, так что разные частные адреса с разными номерами портов источника сопоставляются с одним публичным адресом с разными номерами портов источника.</a:t>
            </a:r>
          </a:p>
          <a:p>
            <a:endParaRPr lang="zh-CN" altLang="en-US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562387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8275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96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368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DHCP: Dynamic Host Configuration Protocol – Протокол динамической настройки узла</a:t>
            </a:r>
          </a:p>
          <a:p>
            <a:r>
              <a:rPr lang="ru-RU" dirty="0" err="1" smtClean="0"/>
              <a:t>PPPoE</a:t>
            </a:r>
            <a:r>
              <a:rPr lang="ru-RU" dirty="0" smtClean="0"/>
              <a:t>: </a:t>
            </a:r>
            <a:r>
              <a:rPr lang="en-US" sz="1100" b="0" i="0" u="none" strike="noStrike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Point-to-Point Protocol over Ethernet</a:t>
            </a:r>
            <a:r>
              <a:rPr lang="ru-RU" dirty="0" smtClean="0"/>
              <a:t> – Метод </a:t>
            </a:r>
            <a:r>
              <a:rPr lang="ru-RU" dirty="0"/>
              <a:t>передачи протокола PPP через сеть Ethernet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52087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9839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4503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3342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4330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1152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9992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ru-RU" dirty="0"/>
              <a:t>Статический NAT и Статический NAT сервера NAT реализует двунаправленную связь, что означает, что внешним устройствам разрешено подключаться к внутреннему серверу. Сервер NAT предназначен для того, чтобы внешние устройства могли проактивно подключиться к внутреннему серверу.</a:t>
            </a:r>
          </a:p>
          <a:p>
            <a:pPr marL="228600" indent="-228600">
              <a:buFont typeface="+mj-lt"/>
              <a:buAutoNum type="arabicPeriod"/>
            </a:pPr>
            <a:r>
              <a:rPr lang="ru-RU" dirty="0"/>
              <a:t>NAPT может преобразовать несколько частных IP-адресов в один публичный IP-адрес, что позволяет повысить коэффициент использования публичных IP-адресов.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294273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449854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4550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51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32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7856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491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Поскольку пакеты с частными IP-адресами невозможно маршрутизировать и пересылать в Интернете, IP-пакеты, предназначенные для Интернета, не доходят до выходного устройства частной сети из-за отсутствия маршрутов.</a:t>
            </a:r>
          </a:p>
          <a:p>
            <a:r>
              <a:rPr lang="ru-RU" dirty="0"/>
              <a:t>Если узлу, использующему частный IP-адрес, необходим доступ в Интернет, на выходном сетевом устройстве необходимо настроить NAT, чтобы преобразовать частный адрес источника в пакете данных IP в публичный адрес источника.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293912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5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 smtClean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285971201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Продукт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курса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177902348"/>
              </p:ext>
            </p:extLst>
          </p:nvPr>
        </p:nvGraphicFramePr>
        <p:xfrm>
          <a:off x="1007533" y="2529867"/>
          <a:ext cx="10464800" cy="3599022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Составлено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Дата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Проверено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Новый документ</a:t>
                      </a:r>
                      <a:r>
                        <a:rPr kumimoji="1" lang="zh-CN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Обновление</a:t>
                      </a:r>
                      <a:endParaRPr kumimoji="1" lang="zh-CN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Код курса</a:t>
            </a:r>
            <a:endParaRPr lang="en-US" altLang="zh-CN" dirty="0"/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Продукт </a:t>
            </a:r>
            <a:endParaRPr lang="en-US" altLang="zh-CN" dirty="0"/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173837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103416" y="317553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57705" y="317553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86112" y="316597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 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:a16="http://schemas.microsoft.com/office/drawing/2014/main" xmlns="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6863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44" name="文本占位符 7">
            <a:extLst>
              <a:ext uri="{FF2B5EF4-FFF2-40B4-BE49-F238E27FC236}">
                <a16:creationId xmlns:a16="http://schemas.microsoft.com/office/drawing/2014/main" xmlns="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68637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:a16="http://schemas.microsoft.com/office/drawing/2014/main" xmlns="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7712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6" name="文本占位符 7">
            <a:extLst>
              <a:ext uri="{FF2B5EF4-FFF2-40B4-BE49-F238E27FC236}">
                <a16:creationId xmlns:a16="http://schemas.microsoft.com/office/drawing/2014/main" xmlns="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42417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:a16="http://schemas.microsoft.com/office/drawing/2014/main" xmlns="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19895" y="4161884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48" name="文本占位符 7">
            <a:extLst>
              <a:ext uri="{FF2B5EF4-FFF2-40B4-BE49-F238E27FC236}">
                <a16:creationId xmlns:a16="http://schemas.microsoft.com/office/drawing/2014/main" xmlns="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50267" y="4155504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:a16="http://schemas.microsoft.com/office/drawing/2014/main" xmlns="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145133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0" name="文本占位符 7">
            <a:extLst>
              <a:ext uri="{FF2B5EF4-FFF2-40B4-BE49-F238E27FC236}">
                <a16:creationId xmlns:a16="http://schemas.microsoft.com/office/drawing/2014/main" xmlns="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0653" y="4145427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:a16="http://schemas.microsoft.com/office/drawing/2014/main" xmlns="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4352" y="464081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52" name="文本占位符 7">
            <a:extLst>
              <a:ext uri="{FF2B5EF4-FFF2-40B4-BE49-F238E27FC236}">
                <a16:creationId xmlns:a16="http://schemas.microsoft.com/office/drawing/2014/main" xmlns="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649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:a16="http://schemas.microsoft.com/office/drawing/2014/main" xmlns="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45967" y="464081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4" name="文本占位符 7">
            <a:extLst>
              <a:ext uri="{FF2B5EF4-FFF2-40B4-BE49-F238E27FC236}">
                <a16:creationId xmlns:a16="http://schemas.microsoft.com/office/drawing/2014/main" xmlns="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65002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:a16="http://schemas.microsoft.com/office/drawing/2014/main" xmlns="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109693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56" name="文本占位符 7">
            <a:extLst>
              <a:ext uri="{FF2B5EF4-FFF2-40B4-BE49-F238E27FC236}">
                <a16:creationId xmlns:a16="http://schemas.microsoft.com/office/drawing/2014/main" xmlns="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13399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:a16="http://schemas.microsoft.com/office/drawing/2014/main" xmlns="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15324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8" name="文本占位符 7">
            <a:extLst>
              <a:ext uri="{FF2B5EF4-FFF2-40B4-BE49-F238E27FC236}">
                <a16:creationId xmlns:a16="http://schemas.microsoft.com/office/drawing/2014/main" xmlns="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44743" y="514352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:a16="http://schemas.microsoft.com/office/drawing/2014/main" xmlns="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8861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60" name="文本占位符 7">
            <a:extLst>
              <a:ext uri="{FF2B5EF4-FFF2-40B4-BE49-F238E27FC236}">
                <a16:creationId xmlns:a16="http://schemas.microsoft.com/office/drawing/2014/main" xmlns="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79317" y="563114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:a16="http://schemas.microsoft.com/office/drawing/2014/main" xmlns="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34377" y="562203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2" name="文本占位符 7">
            <a:extLst>
              <a:ext uri="{FF2B5EF4-FFF2-40B4-BE49-F238E27FC236}">
                <a16:creationId xmlns:a16="http://schemas.microsoft.com/office/drawing/2014/main" xmlns="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61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Pct val="100000"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 dirty="0" smtClean="0"/>
              <a:t>Question description.</a:t>
            </a:r>
          </a:p>
          <a:p>
            <a:pPr lvl="1"/>
            <a:endParaRPr lang="en-US" altLang="zh-CN" dirty="0"/>
          </a:p>
        </p:txBody>
      </p:sp>
      <p:sp>
        <p:nvSpPr>
          <p:cNvPr id="24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69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auto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Вопросы 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>
            <a:spLocks/>
          </p:cNvSpPr>
          <p:nvPr userDrawn="1"/>
        </p:nvSpPr>
        <p:spPr bwMode="auto">
          <a:xfrm>
            <a:off x="4192438" y="296368"/>
            <a:ext cx="798809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>
            <a:spLocks/>
          </p:cNvSpPr>
          <p:nvPr userDrawn="1"/>
        </p:nvSpPr>
        <p:spPr bwMode="auto">
          <a:xfrm>
            <a:off x="3859732" y="331607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Click here to edit summary</a:t>
            </a:r>
            <a:endParaRPr lang="zh-CN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640734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Заключение 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More information for trainees</a:t>
            </a:r>
            <a:endParaRPr lang="zh-CN" altLang="en-US" dirty="0"/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More Information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4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8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/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133220" y="2637135"/>
            <a:ext cx="7925568" cy="1598831"/>
            <a:chOff x="2286452" y="2345035"/>
            <a:chExt cx="7928663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2286452" y="2345035"/>
              <a:ext cx="7928663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 за внимание!</a:t>
              </a:r>
              <a:endParaRPr lang="en-US" altLang="zh-CN" sz="5398" b="0" cap="none" spc="0" baseline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to Edit Title</a:t>
            </a:r>
            <a:endParaRPr lang="zh-CN" altLang="en-US" dirty="0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dirty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 dirty="0" smtClean="0"/>
              <a:t>Click to Edit Title</a:t>
            </a:r>
            <a:endParaRPr lang="zh-CN" altLang="en-US" dirty="0" smtClean="0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011253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Huawei Technologies Co., Ltd. </a:t>
            </a: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 dirty="0" smtClean="0"/>
              <a:t>The chapter describes ...</a:t>
            </a:r>
            <a:endParaRPr lang="zh-CN" altLang="en-US" dirty="0"/>
          </a:p>
        </p:txBody>
      </p:sp>
      <p:sp>
        <p:nvSpPr>
          <p:cNvPr id="2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2709081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Введение</a:t>
            </a:r>
            <a:endParaRPr lang="zh-CN" altLang="en-US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Цели</a:t>
            </a:r>
            <a:endParaRPr lang="en-US" altLang="zh-CN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4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479551" y="396632"/>
            <a:ext cx="3257699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 typeface="+mj-lt"/>
              <a:buAutoNum type="arabicPeriod"/>
              <a:tabLst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Pct val="100000"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Pct val="100000"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here to edit</a:t>
            </a:r>
            <a:endParaRPr lang="zh-CN" altLang="en-US" dirty="0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</a:t>
            </a:r>
            <a:r>
              <a:rPr lang="zh-CN" altLang="en-US" dirty="0" smtClean="0"/>
              <a:t>级</a:t>
            </a:r>
            <a:r>
              <a:rPr lang="en-US" altLang="zh-CN" dirty="0" smtClean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671521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195598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Huawei Technologies Co., Ltd. </a:t>
            </a: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xmlns="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iming>
    <p:tnLst>
      <p:par>
        <p:cTn id="1" dur="indefinite" restart="never" nodeType="tmRoot"/>
      </p:par>
    </p:tnLst>
  </p:timing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100000"/>
        <a:buFont typeface="Huawei Sans" panose="020C0503030203020204" pitchFamily="34" charset="0"/>
        <a:buChar char="▫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altLang="zh-CN" dirty="0" smtClean="0"/>
              <a:t>Ши</a:t>
            </a:r>
            <a:r>
              <a:rPr lang="en-US" altLang="zh-CN" dirty="0" smtClean="0"/>
              <a:t> </a:t>
            </a:r>
            <a:r>
              <a:rPr lang="ru-RU" altLang="zh-CN" dirty="0" err="1" smtClean="0"/>
              <a:t>Мяомяо</a:t>
            </a:r>
            <a:r>
              <a:rPr lang="en-US" altLang="zh-CN" dirty="0"/>
              <a:t> (Shi </a:t>
            </a:r>
            <a:r>
              <a:rPr lang="en-US" altLang="zh-CN" dirty="0" err="1"/>
              <a:t>Miaomiao</a:t>
            </a:r>
            <a:r>
              <a:rPr lang="en-US" altLang="zh-CN" dirty="0"/>
              <a:t>)/</a:t>
            </a:r>
            <a:r>
              <a:rPr lang="en-US" altLang="zh-CN" dirty="0" smtClean="0"/>
              <a:t>swx791350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 smtClean="0"/>
              <a:t>23.10.2019</a:t>
            </a:r>
            <a:endParaRPr lang="en-US" altLang="zh-CN" dirty="0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altLang="zh-CN" dirty="0" smtClean="0"/>
              <a:t>Новый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62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500" dirty="0"/>
              <a:t>Статический NAT: </a:t>
            </a:r>
            <a:r>
              <a:rPr lang="ru-RU" sz="1500" dirty="0" smtClean="0"/>
              <a:t>частный </a:t>
            </a:r>
            <a:r>
              <a:rPr lang="ru-RU" sz="1500" dirty="0"/>
              <a:t>IP-адрес преобразуется в фиксированный публичный IP-адрес.</a:t>
            </a:r>
          </a:p>
          <a:p>
            <a:r>
              <a:rPr lang="ru-RU" sz="1500" dirty="0"/>
              <a:t>Двунаправленный доступ: </a:t>
            </a:r>
            <a:r>
              <a:rPr lang="ru-RU" sz="1500" dirty="0" smtClean="0"/>
              <a:t>когда </a:t>
            </a:r>
            <a:r>
              <a:rPr lang="ru-RU" sz="1500" dirty="0"/>
              <a:t>внутренний узел с частным IP-адресом подключается к Интернет, выходное устройство NAT преобразует частный IP-адрес в публичный IP-адрес. Аналогично, когда внешнее сетевое устройство отправляет пакеты для подключения к внутренней сети, устройство NAT преобразует публичный адрес (адрес назначения), содержащийся в пакетах, в частный адрес.</a:t>
            </a:r>
          </a:p>
          <a:p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статического NAT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806188" y="3112453"/>
            <a:ext cx="4212684" cy="2938749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" name="TextBox 77"/>
          <p:cNvSpPr txBox="1"/>
          <p:nvPr/>
        </p:nvSpPr>
        <p:spPr bwMode="auto">
          <a:xfrm>
            <a:off x="6631702" y="4645838"/>
            <a:ext cx="2529078" cy="1735912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8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35986" algn="l" fontAlgn="ctr">
              <a:spcBef>
                <a:spcPts val="200"/>
              </a:spcBef>
            </a:pPr>
            <a:endParaRPr lang="en-US" altLang="zh-CN" sz="1399" dirty="0">
              <a:sym typeface="Huawei Sans" panose="020C050303020302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055456"/>
              </p:ext>
            </p:extLst>
          </p:nvPr>
        </p:nvGraphicFramePr>
        <p:xfrm>
          <a:off x="6690270" y="5186981"/>
          <a:ext cx="2670695" cy="1274768"/>
        </p:xfrm>
        <a:graphic>
          <a:graphicData uri="http://schemas.openxmlformats.org/drawingml/2006/table">
            <a:tbl>
              <a:tblPr firstRow="1" bandRow="1"/>
              <a:tblGrid>
                <a:gridCol w="1388500"/>
                <a:gridCol w="1282195"/>
              </a:tblGrid>
              <a:tr h="28832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адрес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адрес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</a:tr>
              <a:tr h="260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32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8321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192.168.1.3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122.1.2.3</a:t>
                      </a:r>
                    </a:p>
                  </a:txBody>
                  <a:tcPr marL="0" marR="0" marT="35986" marB="35986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/>
          <p:nvPr/>
        </p:nvCxnSpPr>
        <p:spPr bwMode="auto">
          <a:xfrm>
            <a:off x="2768221" y="4466574"/>
            <a:ext cx="689503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28557" y="4218696"/>
            <a:ext cx="605927" cy="495757"/>
          </a:xfrm>
          <a:prstGeom prst="rect">
            <a:avLst/>
          </a:prstGeom>
          <a:noFill/>
        </p:spPr>
      </p:pic>
      <p:pic>
        <p:nvPicPr>
          <p:cNvPr id="10" name="图片 9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1578" y="4229283"/>
            <a:ext cx="603534" cy="463514"/>
          </a:xfrm>
          <a:prstGeom prst="rect">
            <a:avLst/>
          </a:prstGeom>
        </p:spPr>
      </p:pic>
      <p:pic>
        <p:nvPicPr>
          <p:cNvPr id="11" name="图片 10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60965" y="4219244"/>
            <a:ext cx="604584" cy="494659"/>
          </a:xfrm>
          <a:prstGeom prst="rect">
            <a:avLst/>
          </a:prstGeom>
        </p:spPr>
      </p:pic>
      <p:sp>
        <p:nvSpPr>
          <p:cNvPr id="12" name="TextBox 77"/>
          <p:cNvSpPr txBox="1"/>
          <p:nvPr/>
        </p:nvSpPr>
        <p:spPr bwMode="auto">
          <a:xfrm>
            <a:off x="1940328" y="4687813"/>
            <a:ext cx="1510530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3" name="TextBox 77"/>
          <p:cNvSpPr txBox="1"/>
          <p:nvPr/>
        </p:nvSpPr>
        <p:spPr bwMode="auto">
          <a:xfrm>
            <a:off x="9054101" y="4675912"/>
            <a:ext cx="1655651" cy="52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4" name="TextBox 77"/>
          <p:cNvSpPr txBox="1"/>
          <p:nvPr/>
        </p:nvSpPr>
        <p:spPr bwMode="auto">
          <a:xfrm>
            <a:off x="6081115" y="4171769"/>
            <a:ext cx="1218310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5" name="矩形 14"/>
          <p:cNvSpPr/>
          <p:nvPr/>
        </p:nvSpPr>
        <p:spPr>
          <a:xfrm>
            <a:off x="5740746" y="4712390"/>
            <a:ext cx="565696" cy="3101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6" name="图片 15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1578" y="3241028"/>
            <a:ext cx="603534" cy="463514"/>
          </a:xfrm>
          <a:prstGeom prst="rect">
            <a:avLst/>
          </a:prstGeom>
        </p:spPr>
      </p:pic>
      <p:pic>
        <p:nvPicPr>
          <p:cNvPr id="17" name="图片 1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71578" y="5217539"/>
            <a:ext cx="603534" cy="463514"/>
          </a:xfrm>
          <a:prstGeom prst="rect">
            <a:avLst/>
          </a:prstGeom>
        </p:spPr>
      </p:pic>
      <p:pic>
        <p:nvPicPr>
          <p:cNvPr id="18" name="图片 17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70827" y="4238241"/>
            <a:ext cx="604584" cy="494659"/>
          </a:xfrm>
          <a:prstGeom prst="rect">
            <a:avLst/>
          </a:prstGeom>
        </p:spPr>
      </p:pic>
      <p:cxnSp>
        <p:nvCxnSpPr>
          <p:cNvPr id="19" name="直接连接符 18"/>
          <p:cNvCxnSpPr>
            <a:stCxn id="16" idx="3"/>
            <a:endCxn id="18" idx="0"/>
          </p:cNvCxnSpPr>
          <p:nvPr/>
        </p:nvCxnSpPr>
        <p:spPr bwMode="auto">
          <a:xfrm>
            <a:off x="2975113" y="3472785"/>
            <a:ext cx="1098007" cy="76545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直接连接符 19"/>
          <p:cNvCxnSpPr>
            <a:stCxn id="17" idx="3"/>
            <a:endCxn id="18" idx="2"/>
          </p:cNvCxnSpPr>
          <p:nvPr/>
        </p:nvCxnSpPr>
        <p:spPr bwMode="auto">
          <a:xfrm flipV="1">
            <a:off x="2975113" y="4732901"/>
            <a:ext cx="1098007" cy="71639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" name="TextBox 77"/>
          <p:cNvSpPr txBox="1"/>
          <p:nvPr/>
        </p:nvSpPr>
        <p:spPr bwMode="auto">
          <a:xfrm>
            <a:off x="1932351" y="3686740"/>
            <a:ext cx="1581245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2" name="TextBox 77"/>
          <p:cNvSpPr txBox="1"/>
          <p:nvPr/>
        </p:nvSpPr>
        <p:spPr bwMode="auto">
          <a:xfrm>
            <a:off x="1940329" y="5665673"/>
            <a:ext cx="1510529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3" name="TextBox 77"/>
          <p:cNvSpPr txBox="1"/>
          <p:nvPr/>
        </p:nvSpPr>
        <p:spPr bwMode="auto">
          <a:xfrm>
            <a:off x="4328259" y="4484537"/>
            <a:ext cx="1451872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7353785" y="4151799"/>
            <a:ext cx="1218310" cy="465082"/>
            <a:chOff x="6713205" y="2768077"/>
            <a:chExt cx="1088166" cy="415400"/>
          </a:xfrm>
        </p:grpSpPr>
        <p:sp>
          <p:nvSpPr>
            <p:cNvPr id="25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6" name="TextBox 77"/>
            <p:cNvSpPr txBox="1"/>
            <p:nvPr/>
          </p:nvSpPr>
          <p:spPr bwMode="auto">
            <a:xfrm>
              <a:off x="6713205" y="2897863"/>
              <a:ext cx="1088166" cy="285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3414590" y="3270954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sp>
        <p:nvSpPr>
          <p:cNvPr id="28" name="矩形 27"/>
          <p:cNvSpPr/>
          <p:nvPr/>
        </p:nvSpPr>
        <p:spPr>
          <a:xfrm>
            <a:off x="6644819" y="4653565"/>
            <a:ext cx="2716145" cy="5486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>
              <a:spcBef>
                <a:spcPts val="200"/>
              </a:spcBef>
            </a:pPr>
            <a:r>
              <a:rPr lang="ru-RU" sz="13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Таблица сопоставления NAT</a:t>
            </a:r>
          </a:p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-------------------------------</a:t>
            </a:r>
          </a:p>
        </p:txBody>
      </p:sp>
      <p:sp>
        <p:nvSpPr>
          <p:cNvPr id="29" name="梯形 2"/>
          <p:cNvSpPr/>
          <p:nvPr/>
        </p:nvSpPr>
        <p:spPr>
          <a:xfrm rot="18372848">
            <a:off x="5772064" y="4841300"/>
            <a:ext cx="1465591" cy="1268020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  <a:gd name="connsiteX0" fmla="*/ -2 w 8030898"/>
              <a:gd name="connsiteY0" fmla="*/ 1155637 h 1155637"/>
              <a:gd name="connsiteX1" fmla="*/ 2995356 w 8030898"/>
              <a:gd name="connsiteY1" fmla="*/ 7620 h 1155637"/>
              <a:gd name="connsiteX2" fmla="*/ 4092840 w 8030898"/>
              <a:gd name="connsiteY2" fmla="*/ 0 h 1155637"/>
              <a:gd name="connsiteX3" fmla="*/ 8030898 w 8030898"/>
              <a:gd name="connsiteY3" fmla="*/ 734506 h 1155637"/>
              <a:gd name="connsiteX4" fmla="*/ -2 w 8030898"/>
              <a:gd name="connsiteY4" fmla="*/ 1155637 h 1155637"/>
              <a:gd name="connsiteX0" fmla="*/ -2 w 9075144"/>
              <a:gd name="connsiteY0" fmla="*/ 1155637 h 1155637"/>
              <a:gd name="connsiteX1" fmla="*/ 2995356 w 9075144"/>
              <a:gd name="connsiteY1" fmla="*/ 7620 h 1155637"/>
              <a:gd name="connsiteX2" fmla="*/ 4092840 w 9075144"/>
              <a:gd name="connsiteY2" fmla="*/ 0 h 1155637"/>
              <a:gd name="connsiteX3" fmla="*/ 9075144 w 9075144"/>
              <a:gd name="connsiteY3" fmla="*/ 175609 h 1155637"/>
              <a:gd name="connsiteX4" fmla="*/ -2 w 9075144"/>
              <a:gd name="connsiteY4" fmla="*/ 1155637 h 1155637"/>
              <a:gd name="connsiteX0" fmla="*/ 2 w 6226769"/>
              <a:gd name="connsiteY0" fmla="*/ 1115988 h 1115988"/>
              <a:gd name="connsiteX1" fmla="*/ 146981 w 6226769"/>
              <a:gd name="connsiteY1" fmla="*/ 7620 h 1115988"/>
              <a:gd name="connsiteX2" fmla="*/ 1244465 w 6226769"/>
              <a:gd name="connsiteY2" fmla="*/ 0 h 1115988"/>
              <a:gd name="connsiteX3" fmla="*/ 6226769 w 6226769"/>
              <a:gd name="connsiteY3" fmla="*/ 175609 h 1115988"/>
              <a:gd name="connsiteX4" fmla="*/ 2 w 6226769"/>
              <a:gd name="connsiteY4" fmla="*/ 1115988 h 1115988"/>
              <a:gd name="connsiteX0" fmla="*/ 2 w 6226769"/>
              <a:gd name="connsiteY0" fmla="*/ 1116578 h 1116578"/>
              <a:gd name="connsiteX1" fmla="*/ 146981 w 6226769"/>
              <a:gd name="connsiteY1" fmla="*/ 8210 h 1116578"/>
              <a:gd name="connsiteX2" fmla="*/ 3168446 w 6226769"/>
              <a:gd name="connsiteY2" fmla="*/ 0 h 1116578"/>
              <a:gd name="connsiteX3" fmla="*/ 6226769 w 6226769"/>
              <a:gd name="connsiteY3" fmla="*/ 176199 h 1116578"/>
              <a:gd name="connsiteX4" fmla="*/ 2 w 6226769"/>
              <a:gd name="connsiteY4" fmla="*/ 1116578 h 1116578"/>
              <a:gd name="connsiteX0" fmla="*/ 2 w 6226769"/>
              <a:gd name="connsiteY0" fmla="*/ 1116578 h 1116578"/>
              <a:gd name="connsiteX1" fmla="*/ 1559940 w 6226769"/>
              <a:gd name="connsiteY1" fmla="*/ 70657 h 1116578"/>
              <a:gd name="connsiteX2" fmla="*/ 3168446 w 6226769"/>
              <a:gd name="connsiteY2" fmla="*/ 0 h 1116578"/>
              <a:gd name="connsiteX3" fmla="*/ 6226769 w 6226769"/>
              <a:gd name="connsiteY3" fmla="*/ 176199 h 1116578"/>
              <a:gd name="connsiteX4" fmla="*/ 2 w 6226769"/>
              <a:gd name="connsiteY4" fmla="*/ 1116578 h 1116578"/>
              <a:gd name="connsiteX0" fmla="*/ 2 w 6226769"/>
              <a:gd name="connsiteY0" fmla="*/ 1135733 h 1135733"/>
              <a:gd name="connsiteX1" fmla="*/ 2240039 w 6226769"/>
              <a:gd name="connsiteY1" fmla="*/ 0 h 1135733"/>
              <a:gd name="connsiteX2" fmla="*/ 3168446 w 6226769"/>
              <a:gd name="connsiteY2" fmla="*/ 19155 h 1135733"/>
              <a:gd name="connsiteX3" fmla="*/ 6226769 w 6226769"/>
              <a:gd name="connsiteY3" fmla="*/ 195354 h 1135733"/>
              <a:gd name="connsiteX4" fmla="*/ 2 w 6226769"/>
              <a:gd name="connsiteY4" fmla="*/ 1135733 h 1135733"/>
              <a:gd name="connsiteX0" fmla="*/ 2 w 6226769"/>
              <a:gd name="connsiteY0" fmla="*/ 1172368 h 1172368"/>
              <a:gd name="connsiteX1" fmla="*/ 2240039 w 6226769"/>
              <a:gd name="connsiteY1" fmla="*/ 36635 h 1172368"/>
              <a:gd name="connsiteX2" fmla="*/ 3972579 w 6226769"/>
              <a:gd name="connsiteY2" fmla="*/ 0 h 1172368"/>
              <a:gd name="connsiteX3" fmla="*/ 6226769 w 6226769"/>
              <a:gd name="connsiteY3" fmla="*/ 231989 h 1172368"/>
              <a:gd name="connsiteX4" fmla="*/ 2 w 6226769"/>
              <a:gd name="connsiteY4" fmla="*/ 1172368 h 1172368"/>
              <a:gd name="connsiteX0" fmla="*/ 2 w 6226769"/>
              <a:gd name="connsiteY0" fmla="*/ 1172368 h 1172368"/>
              <a:gd name="connsiteX1" fmla="*/ 3923506 w 6226769"/>
              <a:gd name="connsiteY1" fmla="*/ 2583 h 1172368"/>
              <a:gd name="connsiteX2" fmla="*/ 3972579 w 6226769"/>
              <a:gd name="connsiteY2" fmla="*/ 0 h 1172368"/>
              <a:gd name="connsiteX3" fmla="*/ 6226769 w 6226769"/>
              <a:gd name="connsiteY3" fmla="*/ 231989 h 1172368"/>
              <a:gd name="connsiteX4" fmla="*/ 2 w 6226769"/>
              <a:gd name="connsiteY4" fmla="*/ 1172368 h 1172368"/>
              <a:gd name="connsiteX0" fmla="*/ 2 w 6581616"/>
              <a:gd name="connsiteY0" fmla="*/ 1172368 h 1172368"/>
              <a:gd name="connsiteX1" fmla="*/ 3923506 w 6581616"/>
              <a:gd name="connsiteY1" fmla="*/ 2583 h 1172368"/>
              <a:gd name="connsiteX2" fmla="*/ 3972579 w 6581616"/>
              <a:gd name="connsiteY2" fmla="*/ 0 h 1172368"/>
              <a:gd name="connsiteX3" fmla="*/ 6581618 w 6581616"/>
              <a:gd name="connsiteY3" fmla="*/ 299501 h 1172368"/>
              <a:gd name="connsiteX4" fmla="*/ 2 w 6581616"/>
              <a:gd name="connsiteY4" fmla="*/ 1172368 h 1172368"/>
              <a:gd name="connsiteX0" fmla="*/ 1 w 7088555"/>
              <a:gd name="connsiteY0" fmla="*/ 1075920 h 1075920"/>
              <a:gd name="connsiteX1" fmla="*/ 4430445 w 7088555"/>
              <a:gd name="connsiteY1" fmla="*/ 2583 h 1075920"/>
              <a:gd name="connsiteX2" fmla="*/ 4479518 w 7088555"/>
              <a:gd name="connsiteY2" fmla="*/ 0 h 1075920"/>
              <a:gd name="connsiteX3" fmla="*/ 7088557 w 7088555"/>
              <a:gd name="connsiteY3" fmla="*/ 299501 h 1075920"/>
              <a:gd name="connsiteX4" fmla="*/ 1 w 7088555"/>
              <a:gd name="connsiteY4" fmla="*/ 1075920 h 1075920"/>
              <a:gd name="connsiteX0" fmla="*/ 1 w 6987163"/>
              <a:gd name="connsiteY0" fmla="*/ 1075920 h 1075920"/>
              <a:gd name="connsiteX1" fmla="*/ 4430445 w 6987163"/>
              <a:gd name="connsiteY1" fmla="*/ 2583 h 1075920"/>
              <a:gd name="connsiteX2" fmla="*/ 4479518 w 6987163"/>
              <a:gd name="connsiteY2" fmla="*/ 0 h 1075920"/>
              <a:gd name="connsiteX3" fmla="*/ 6987162 w 6987163"/>
              <a:gd name="connsiteY3" fmla="*/ 280212 h 1075920"/>
              <a:gd name="connsiteX4" fmla="*/ 1 w 6987163"/>
              <a:gd name="connsiteY4" fmla="*/ 1075920 h 1075920"/>
              <a:gd name="connsiteX0" fmla="*/ 1 w 6936471"/>
              <a:gd name="connsiteY0" fmla="*/ 1085565 h 1085565"/>
              <a:gd name="connsiteX1" fmla="*/ 4379753 w 6936471"/>
              <a:gd name="connsiteY1" fmla="*/ 2583 h 1085565"/>
              <a:gd name="connsiteX2" fmla="*/ 4428826 w 6936471"/>
              <a:gd name="connsiteY2" fmla="*/ 0 h 1085565"/>
              <a:gd name="connsiteX3" fmla="*/ 6936470 w 6936471"/>
              <a:gd name="connsiteY3" fmla="*/ 280212 h 1085565"/>
              <a:gd name="connsiteX4" fmla="*/ 1 w 6936471"/>
              <a:gd name="connsiteY4" fmla="*/ 1085565 h 1085565"/>
              <a:gd name="connsiteX0" fmla="*/ 1 w 6936471"/>
              <a:gd name="connsiteY0" fmla="*/ 1085565 h 1085565"/>
              <a:gd name="connsiteX1" fmla="*/ 3819557 w 6936471"/>
              <a:gd name="connsiteY1" fmla="*/ 102238 h 1085565"/>
              <a:gd name="connsiteX2" fmla="*/ 4379753 w 6936471"/>
              <a:gd name="connsiteY2" fmla="*/ 2583 h 1085565"/>
              <a:gd name="connsiteX3" fmla="*/ 4428826 w 6936471"/>
              <a:gd name="connsiteY3" fmla="*/ 0 h 1085565"/>
              <a:gd name="connsiteX4" fmla="*/ 6936470 w 6936471"/>
              <a:gd name="connsiteY4" fmla="*/ 280212 h 1085565"/>
              <a:gd name="connsiteX5" fmla="*/ 1 w 6936471"/>
              <a:gd name="connsiteY5" fmla="*/ 1085565 h 1085565"/>
              <a:gd name="connsiteX0" fmla="*/ 1 w 6936471"/>
              <a:gd name="connsiteY0" fmla="*/ 1085565 h 1085565"/>
              <a:gd name="connsiteX1" fmla="*/ 2670662 w 6936471"/>
              <a:gd name="connsiteY1" fmla="*/ 142186 h 1085565"/>
              <a:gd name="connsiteX2" fmla="*/ 4379753 w 6936471"/>
              <a:gd name="connsiteY2" fmla="*/ 2583 h 1085565"/>
              <a:gd name="connsiteX3" fmla="*/ 4428826 w 6936471"/>
              <a:gd name="connsiteY3" fmla="*/ 0 h 1085565"/>
              <a:gd name="connsiteX4" fmla="*/ 6936470 w 6936471"/>
              <a:gd name="connsiteY4" fmla="*/ 280212 h 1085565"/>
              <a:gd name="connsiteX5" fmla="*/ 1 w 6936471"/>
              <a:gd name="connsiteY5" fmla="*/ 1085565 h 1085565"/>
              <a:gd name="connsiteX0" fmla="*/ 1 w 6936471"/>
              <a:gd name="connsiteY0" fmla="*/ 1085565 h 1085565"/>
              <a:gd name="connsiteX1" fmla="*/ 2808459 w 6936471"/>
              <a:gd name="connsiteY1" fmla="*/ 188290 h 1085565"/>
              <a:gd name="connsiteX2" fmla="*/ 4379753 w 6936471"/>
              <a:gd name="connsiteY2" fmla="*/ 2583 h 1085565"/>
              <a:gd name="connsiteX3" fmla="*/ 4428826 w 6936471"/>
              <a:gd name="connsiteY3" fmla="*/ 0 h 1085565"/>
              <a:gd name="connsiteX4" fmla="*/ 6936470 w 6936471"/>
              <a:gd name="connsiteY4" fmla="*/ 280212 h 1085565"/>
              <a:gd name="connsiteX5" fmla="*/ 1 w 6936471"/>
              <a:gd name="connsiteY5" fmla="*/ 1085565 h 1085565"/>
              <a:gd name="connsiteX0" fmla="*/ 1 w 6171008"/>
              <a:gd name="connsiteY0" fmla="*/ 1085565 h 1085565"/>
              <a:gd name="connsiteX1" fmla="*/ 2808459 w 6171008"/>
              <a:gd name="connsiteY1" fmla="*/ 188290 h 1085565"/>
              <a:gd name="connsiteX2" fmla="*/ 4379753 w 6171008"/>
              <a:gd name="connsiteY2" fmla="*/ 2583 h 1085565"/>
              <a:gd name="connsiteX3" fmla="*/ 4428826 w 6171008"/>
              <a:gd name="connsiteY3" fmla="*/ 0 h 1085565"/>
              <a:gd name="connsiteX4" fmla="*/ 6171004 w 6171008"/>
              <a:gd name="connsiteY4" fmla="*/ 353335 h 1085565"/>
              <a:gd name="connsiteX5" fmla="*/ 1 w 6171008"/>
              <a:gd name="connsiteY5" fmla="*/ 1085565 h 1085565"/>
              <a:gd name="connsiteX0" fmla="*/ 1 w 6171001"/>
              <a:gd name="connsiteY0" fmla="*/ 1085565 h 1085565"/>
              <a:gd name="connsiteX1" fmla="*/ 3342591 w 6171001"/>
              <a:gd name="connsiteY1" fmla="*/ 110927 h 1085565"/>
              <a:gd name="connsiteX2" fmla="*/ 4379753 w 6171001"/>
              <a:gd name="connsiteY2" fmla="*/ 2583 h 1085565"/>
              <a:gd name="connsiteX3" fmla="*/ 4428826 w 6171001"/>
              <a:gd name="connsiteY3" fmla="*/ 0 h 1085565"/>
              <a:gd name="connsiteX4" fmla="*/ 6171004 w 6171001"/>
              <a:gd name="connsiteY4" fmla="*/ 353335 h 1085565"/>
              <a:gd name="connsiteX5" fmla="*/ 1 w 6171001"/>
              <a:gd name="connsiteY5" fmla="*/ 1085565 h 1085565"/>
              <a:gd name="connsiteX0" fmla="*/ 0 w 10820956"/>
              <a:gd name="connsiteY0" fmla="*/ 1592980 h 1592980"/>
              <a:gd name="connsiteX1" fmla="*/ 7992546 w 10820956"/>
              <a:gd name="connsiteY1" fmla="*/ 110927 h 1592980"/>
              <a:gd name="connsiteX2" fmla="*/ 9029708 w 10820956"/>
              <a:gd name="connsiteY2" fmla="*/ 2583 h 1592980"/>
              <a:gd name="connsiteX3" fmla="*/ 9078781 w 10820956"/>
              <a:gd name="connsiteY3" fmla="*/ 0 h 1592980"/>
              <a:gd name="connsiteX4" fmla="*/ 10820959 w 10820956"/>
              <a:gd name="connsiteY4" fmla="*/ 353335 h 1592980"/>
              <a:gd name="connsiteX5" fmla="*/ 0 w 10820956"/>
              <a:gd name="connsiteY5" fmla="*/ 1592980 h 1592980"/>
              <a:gd name="connsiteX0" fmla="*/ 3 w 11210835"/>
              <a:gd name="connsiteY0" fmla="*/ 1638126 h 1638126"/>
              <a:gd name="connsiteX1" fmla="*/ 8382425 w 11210835"/>
              <a:gd name="connsiteY1" fmla="*/ 110927 h 1638126"/>
              <a:gd name="connsiteX2" fmla="*/ 9419587 w 11210835"/>
              <a:gd name="connsiteY2" fmla="*/ 2583 h 1638126"/>
              <a:gd name="connsiteX3" fmla="*/ 9468660 w 11210835"/>
              <a:gd name="connsiteY3" fmla="*/ 0 h 1638126"/>
              <a:gd name="connsiteX4" fmla="*/ 11210838 w 11210835"/>
              <a:gd name="connsiteY4" fmla="*/ 353335 h 1638126"/>
              <a:gd name="connsiteX5" fmla="*/ 3 w 11210835"/>
              <a:gd name="connsiteY5" fmla="*/ 1638126 h 1638126"/>
              <a:gd name="connsiteX0" fmla="*/ 3 w 11210835"/>
              <a:gd name="connsiteY0" fmla="*/ 1638126 h 1638126"/>
              <a:gd name="connsiteX1" fmla="*/ 7848316 w 11210835"/>
              <a:gd name="connsiteY1" fmla="*/ 188292 h 1638126"/>
              <a:gd name="connsiteX2" fmla="*/ 9419587 w 11210835"/>
              <a:gd name="connsiteY2" fmla="*/ 2583 h 1638126"/>
              <a:gd name="connsiteX3" fmla="*/ 9468660 w 11210835"/>
              <a:gd name="connsiteY3" fmla="*/ 0 h 1638126"/>
              <a:gd name="connsiteX4" fmla="*/ 11210838 w 11210835"/>
              <a:gd name="connsiteY4" fmla="*/ 353335 h 1638126"/>
              <a:gd name="connsiteX5" fmla="*/ 3 w 11210835"/>
              <a:gd name="connsiteY5" fmla="*/ 1638126 h 1638126"/>
              <a:gd name="connsiteX0" fmla="*/ 3 w 11210835"/>
              <a:gd name="connsiteY0" fmla="*/ 1635543 h 1635543"/>
              <a:gd name="connsiteX1" fmla="*/ 7848316 w 11210835"/>
              <a:gd name="connsiteY1" fmla="*/ 185709 h 1635543"/>
              <a:gd name="connsiteX2" fmla="*/ 9419587 w 11210835"/>
              <a:gd name="connsiteY2" fmla="*/ 0 h 1635543"/>
              <a:gd name="connsiteX3" fmla="*/ 9288012 w 11210835"/>
              <a:gd name="connsiteY3" fmla="*/ 2821 h 1635543"/>
              <a:gd name="connsiteX4" fmla="*/ 11210838 w 11210835"/>
              <a:gd name="connsiteY4" fmla="*/ 350752 h 1635543"/>
              <a:gd name="connsiteX5" fmla="*/ 3 w 11210835"/>
              <a:gd name="connsiteY5" fmla="*/ 1635543 h 1635543"/>
              <a:gd name="connsiteX0" fmla="*/ 3 w 11210835"/>
              <a:gd name="connsiteY0" fmla="*/ 1635543 h 1635543"/>
              <a:gd name="connsiteX1" fmla="*/ 9212885 w 11210835"/>
              <a:gd name="connsiteY1" fmla="*/ 27697 h 1635543"/>
              <a:gd name="connsiteX2" fmla="*/ 9419587 w 11210835"/>
              <a:gd name="connsiteY2" fmla="*/ 0 h 1635543"/>
              <a:gd name="connsiteX3" fmla="*/ 9288012 w 11210835"/>
              <a:gd name="connsiteY3" fmla="*/ 2821 h 1635543"/>
              <a:gd name="connsiteX4" fmla="*/ 11210838 w 11210835"/>
              <a:gd name="connsiteY4" fmla="*/ 350752 h 1635543"/>
              <a:gd name="connsiteX5" fmla="*/ 3 w 11210835"/>
              <a:gd name="connsiteY5" fmla="*/ 1635543 h 1635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210835" h="1635543">
                <a:moveTo>
                  <a:pt x="3" y="1635543"/>
                </a:moveTo>
                <a:lnTo>
                  <a:pt x="9212885" y="27697"/>
                </a:lnTo>
                <a:lnTo>
                  <a:pt x="9419587" y="0"/>
                </a:lnTo>
                <a:lnTo>
                  <a:pt x="9288012" y="2821"/>
                </a:lnTo>
                <a:lnTo>
                  <a:pt x="11210838" y="350752"/>
                </a:lnTo>
                <a:lnTo>
                  <a:pt x="3" y="1635543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fontAlgn="ctr"/>
            <a:endParaRPr lang="zh-CN" altLang="en-US" sz="1799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95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статического NAT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2664464" y="4401984"/>
            <a:ext cx="5105946" cy="1769145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664464" y="1403944"/>
            <a:ext cx="5105946" cy="1664366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7" name="TextBox 77"/>
          <p:cNvSpPr txBox="1"/>
          <p:nvPr/>
        </p:nvSpPr>
        <p:spPr bwMode="auto">
          <a:xfrm>
            <a:off x="8350506" y="1704853"/>
            <a:ext cx="3393994" cy="1057256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R="0" lvl="0" indent="0" defTabSz="914400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1" u="none" strike="noStrike" kern="0" cap="none" spc="0" normalizeH="0" baseline="0">
                <a:ln>
                  <a:noFill/>
                </a:ln>
                <a:solidFill>
                  <a:srgbClr val="EC7061"/>
                </a:solidFill>
                <a:effectLst/>
                <a:uLnTx/>
                <a:uFillTx/>
                <a:latin typeface="Huawei Sans"/>
                <a:ea typeface="方正兰亭黑简体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>
              <a:lnSpc>
                <a:spcPct val="100000"/>
              </a:lnSpc>
            </a:pPr>
            <a:r>
              <a:rPr lang="ru-RU" sz="1100" i="0" dirty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Адрес источника 192.168.1.1 преобразуется в 122.1.2.1 для доступа в Интернет.</a:t>
            </a:r>
          </a:p>
          <a:p>
            <a:pPr fontAlgn="ctr">
              <a:lnSpc>
                <a:spcPct val="100000"/>
              </a:lnSpc>
            </a:pPr>
            <a:r>
              <a:rPr lang="ru-RU" sz="1100" i="0" dirty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IP-адрес назначения 122.1.2.1 пакета, возвращаемого из Интернета, преобразуется в 192.168.1.1.</a:t>
            </a:r>
          </a:p>
        </p:txBody>
      </p:sp>
      <p:sp>
        <p:nvSpPr>
          <p:cNvPr id="8" name="TextBox 77"/>
          <p:cNvSpPr txBox="1"/>
          <p:nvPr/>
        </p:nvSpPr>
        <p:spPr bwMode="auto">
          <a:xfrm>
            <a:off x="8312277" y="4952393"/>
            <a:ext cx="3432224" cy="1313951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>
            <a:defPPr>
              <a:defRPr lang="en-US"/>
            </a:defPPr>
            <a:lvl1pPr marR="0" lvl="0" indent="0" defTabSz="914400" fontAlgn="auto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1" u="none" strike="noStrike" kern="0" cap="none" spc="0" normalizeH="0" baseline="0">
                <a:ln>
                  <a:noFill/>
                </a:ln>
                <a:solidFill>
                  <a:srgbClr val="EC7061"/>
                </a:solidFill>
                <a:effectLst/>
                <a:uLnTx/>
                <a:uFillTx/>
                <a:latin typeface="Huawei Sans"/>
                <a:ea typeface="方正兰亭黑简体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fontAlgn="ctr">
              <a:lnSpc>
                <a:spcPct val="100000"/>
              </a:lnSpc>
            </a:pPr>
            <a:r>
              <a:rPr lang="ru-RU" sz="1100" i="0" dirty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Когда внешний узел отправляет пакет для проактивного доступа к 122.1.2.3, выходное устройство посредством NAT преобразует адрес назначения пакета в 192.168.1.3.</a:t>
            </a:r>
          </a:p>
          <a:p>
            <a:pPr fontAlgn="ctr">
              <a:lnSpc>
                <a:spcPct val="100000"/>
              </a:lnSpc>
            </a:pPr>
            <a:r>
              <a:rPr lang="ru-RU" sz="1100" i="0" dirty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IP-адрес источника пакета, отправленного </a:t>
            </a:r>
            <a:r>
              <a:rPr lang="ru-RU" sz="1100" i="0" dirty="0" smtClean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с 192.168.1.3</a:t>
            </a:r>
            <a:r>
              <a:rPr lang="ru-RU" sz="1100" i="0" dirty="0">
                <a:solidFill>
                  <a:schemeClr val="tx1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, преобразуется NAT в 122.1.2.3, когда пакет проходит через выходное устройство.</a:t>
            </a: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3133068" y="2102661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0" name="文本框 32"/>
          <p:cNvSpPr txBox="1"/>
          <p:nvPr/>
        </p:nvSpPr>
        <p:spPr>
          <a:xfrm>
            <a:off x="3097881" y="1546953"/>
            <a:ext cx="2168093" cy="464778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192.168.1.1</a:t>
            </a:r>
          </a:p>
          <a:p>
            <a:pPr fontAlgn="ctr"/>
            <a:r>
              <a:rPr lang="ru-RU" sz="1000" dirty="0"/>
              <a:t>IP-адрес назначения: 200.1.2.3</a:t>
            </a:r>
          </a:p>
        </p:txBody>
      </p:sp>
      <p:sp>
        <p:nvSpPr>
          <p:cNvPr id="11" name="椭圆 10"/>
          <p:cNvSpPr/>
          <p:nvPr/>
        </p:nvSpPr>
        <p:spPr bwMode="auto">
          <a:xfrm>
            <a:off x="2791994" y="1558817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5637456" y="2952359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13" name="文本框 41"/>
          <p:cNvSpPr txBox="1"/>
          <p:nvPr/>
        </p:nvSpPr>
        <p:spPr>
          <a:xfrm>
            <a:off x="5727872" y="2422166"/>
            <a:ext cx="1908148" cy="46477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200.1.2.3</a:t>
            </a:r>
          </a:p>
          <a:p>
            <a:pPr fontAlgn="ctr"/>
            <a:r>
              <a:rPr lang="ru-RU" sz="1000" dirty="0"/>
              <a:t>IP-адрес назначения: 122.1.2.1</a:t>
            </a:r>
          </a:p>
        </p:txBody>
      </p:sp>
      <p:sp>
        <p:nvSpPr>
          <p:cNvPr id="14" name="椭圆 13"/>
          <p:cNvSpPr/>
          <p:nvPr/>
        </p:nvSpPr>
        <p:spPr bwMode="auto">
          <a:xfrm>
            <a:off x="5400364" y="2442234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2956206" y="2952360"/>
            <a:ext cx="1959167" cy="1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16" name="文本框 41"/>
          <p:cNvSpPr txBox="1"/>
          <p:nvPr/>
        </p:nvSpPr>
        <p:spPr>
          <a:xfrm>
            <a:off x="3097880" y="2422166"/>
            <a:ext cx="2132712" cy="46477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I</a:t>
            </a:r>
            <a:r>
              <a:rPr lang="ru-RU" sz="1000" dirty="0"/>
              <a:t>P-адрес источника: 200.1.2.3</a:t>
            </a:r>
          </a:p>
          <a:p>
            <a:pPr fontAlgn="ctr"/>
            <a:r>
              <a:rPr lang="ru-RU" sz="1000" dirty="0"/>
              <a:t>IP-адрес назначения: 192.168.1.1</a:t>
            </a:r>
          </a:p>
        </p:txBody>
      </p:sp>
      <p:sp>
        <p:nvSpPr>
          <p:cNvPr id="17" name="椭圆 16"/>
          <p:cNvSpPr/>
          <p:nvPr/>
        </p:nvSpPr>
        <p:spPr bwMode="auto">
          <a:xfrm>
            <a:off x="2791994" y="2442234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5695591" y="2102661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9" name="文本框 32"/>
          <p:cNvSpPr txBox="1"/>
          <p:nvPr/>
        </p:nvSpPr>
        <p:spPr>
          <a:xfrm>
            <a:off x="5727872" y="1546953"/>
            <a:ext cx="1908148" cy="464778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122.1.2.1</a:t>
            </a:r>
          </a:p>
          <a:p>
            <a:pPr fontAlgn="ctr"/>
            <a:r>
              <a:rPr lang="ru-RU" sz="1000" dirty="0"/>
              <a:t>IP-адрес назначения: 200.1.2.3</a:t>
            </a:r>
          </a:p>
        </p:txBody>
      </p:sp>
      <p:sp>
        <p:nvSpPr>
          <p:cNvPr id="20" name="椭圆 19"/>
          <p:cNvSpPr/>
          <p:nvPr/>
        </p:nvSpPr>
        <p:spPr bwMode="auto">
          <a:xfrm>
            <a:off x="5400364" y="1558817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cxnSp>
        <p:nvCxnSpPr>
          <p:cNvPr id="21" name="直接连接符 20"/>
          <p:cNvCxnSpPr>
            <a:stCxn id="23" idx="3"/>
          </p:cNvCxnSpPr>
          <p:nvPr/>
        </p:nvCxnSpPr>
        <p:spPr bwMode="auto">
          <a:xfrm>
            <a:off x="1813512" y="3624000"/>
            <a:ext cx="5523475" cy="553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2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4833296" y="3381758"/>
            <a:ext cx="605451" cy="495550"/>
          </a:xfrm>
          <a:prstGeom prst="rect">
            <a:avLst/>
          </a:prstGeom>
          <a:noFill/>
        </p:spPr>
      </p:pic>
      <p:pic>
        <p:nvPicPr>
          <p:cNvPr id="23" name="图片 22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0451" y="3392339"/>
            <a:ext cx="603060" cy="463321"/>
          </a:xfrm>
          <a:prstGeom prst="rect">
            <a:avLst/>
          </a:prstGeom>
        </p:spPr>
      </p:pic>
      <p:pic>
        <p:nvPicPr>
          <p:cNvPr id="24" name="图片 23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02218" y="2867838"/>
            <a:ext cx="604109" cy="494453"/>
          </a:xfrm>
          <a:prstGeom prst="rect">
            <a:avLst/>
          </a:prstGeom>
        </p:spPr>
      </p:pic>
      <p:sp>
        <p:nvSpPr>
          <p:cNvPr id="25" name="TextBox 77"/>
          <p:cNvSpPr txBox="1"/>
          <p:nvPr/>
        </p:nvSpPr>
        <p:spPr bwMode="auto">
          <a:xfrm>
            <a:off x="642781" y="3838782"/>
            <a:ext cx="1524403" cy="337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26" name="TextBox 77"/>
          <p:cNvSpPr txBox="1"/>
          <p:nvPr/>
        </p:nvSpPr>
        <p:spPr bwMode="auto">
          <a:xfrm>
            <a:off x="7937500" y="3338789"/>
            <a:ext cx="1217353" cy="26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20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20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27" name="TextBox 77"/>
          <p:cNvSpPr txBox="1"/>
          <p:nvPr/>
        </p:nvSpPr>
        <p:spPr bwMode="auto">
          <a:xfrm>
            <a:off x="5196803" y="3362292"/>
            <a:ext cx="1295566" cy="31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28" name="矩形 27"/>
          <p:cNvSpPr/>
          <p:nvPr/>
        </p:nvSpPr>
        <p:spPr>
          <a:xfrm>
            <a:off x="4859094" y="3868459"/>
            <a:ext cx="565252" cy="309999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29" name="图片 2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0451" y="2404496"/>
            <a:ext cx="603060" cy="463321"/>
          </a:xfrm>
          <a:prstGeom prst="rect">
            <a:avLst/>
          </a:prstGeom>
        </p:spPr>
      </p:pic>
      <p:pic>
        <p:nvPicPr>
          <p:cNvPr id="30" name="图片 29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0451" y="4380183"/>
            <a:ext cx="603060" cy="463321"/>
          </a:xfrm>
          <a:prstGeom prst="rect">
            <a:avLst/>
          </a:prstGeom>
        </p:spPr>
      </p:pic>
      <p:pic>
        <p:nvPicPr>
          <p:cNvPr id="31" name="图片 30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781454" y="3401295"/>
            <a:ext cx="604109" cy="494453"/>
          </a:xfrm>
          <a:prstGeom prst="rect">
            <a:avLst/>
          </a:prstGeom>
        </p:spPr>
      </p:pic>
      <p:cxnSp>
        <p:nvCxnSpPr>
          <p:cNvPr id="32" name="直接连接符 31"/>
          <p:cNvCxnSpPr>
            <a:stCxn id="29" idx="3"/>
            <a:endCxn id="31" idx="0"/>
          </p:cNvCxnSpPr>
          <p:nvPr/>
        </p:nvCxnSpPr>
        <p:spPr bwMode="auto">
          <a:xfrm>
            <a:off x="1813511" y="2636157"/>
            <a:ext cx="1269997" cy="76513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30" idx="3"/>
            <a:endCxn id="31" idx="2"/>
          </p:cNvCxnSpPr>
          <p:nvPr/>
        </p:nvCxnSpPr>
        <p:spPr bwMode="auto">
          <a:xfrm flipV="1">
            <a:off x="1813511" y="3895748"/>
            <a:ext cx="1269997" cy="71609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77"/>
          <p:cNvSpPr txBox="1"/>
          <p:nvPr/>
        </p:nvSpPr>
        <p:spPr bwMode="auto">
          <a:xfrm>
            <a:off x="551169" y="2838126"/>
            <a:ext cx="1616015" cy="3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35" name="TextBox 77"/>
          <p:cNvSpPr txBox="1"/>
          <p:nvPr/>
        </p:nvSpPr>
        <p:spPr bwMode="auto">
          <a:xfrm>
            <a:off x="551169" y="4816234"/>
            <a:ext cx="1616015" cy="341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cxnSp>
        <p:nvCxnSpPr>
          <p:cNvPr id="36" name="直接箭头连接符 35"/>
          <p:cNvCxnSpPr/>
          <p:nvPr/>
        </p:nvCxnSpPr>
        <p:spPr bwMode="auto">
          <a:xfrm>
            <a:off x="3133067" y="5157576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37" name="文本框 32"/>
          <p:cNvSpPr txBox="1"/>
          <p:nvPr/>
        </p:nvSpPr>
        <p:spPr>
          <a:xfrm>
            <a:off x="3220611" y="4601868"/>
            <a:ext cx="2055810" cy="464778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202.1.2.3</a:t>
            </a:r>
          </a:p>
          <a:p>
            <a:pPr fontAlgn="ctr"/>
            <a:r>
              <a:rPr lang="ru-RU" sz="1000" dirty="0"/>
              <a:t>IP-адрес назначения: 192.168.1.3</a:t>
            </a:r>
          </a:p>
        </p:txBody>
      </p:sp>
      <p:sp>
        <p:nvSpPr>
          <p:cNvPr id="38" name="椭圆 37"/>
          <p:cNvSpPr/>
          <p:nvPr/>
        </p:nvSpPr>
        <p:spPr bwMode="auto">
          <a:xfrm>
            <a:off x="2791994" y="4613731"/>
            <a:ext cx="251902" cy="251902"/>
          </a:xfrm>
          <a:prstGeom prst="ellipse">
            <a:avLst/>
          </a:prstGeom>
          <a:solidFill>
            <a:srgbClr val="EC7061">
              <a:lumMod val="10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Autofit/>
          </a:bodyPr>
          <a:lstStyle/>
          <a:p>
            <a:pPr algn="ctr" defTabSz="914034" fontAlgn="ctr"/>
            <a:r>
              <a:rPr lang="ru-RU" sz="1399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2</a:t>
            </a:r>
          </a:p>
        </p:txBody>
      </p:sp>
      <p:cxnSp>
        <p:nvCxnSpPr>
          <p:cNvPr id="39" name="直接箭头连接符 38"/>
          <p:cNvCxnSpPr/>
          <p:nvPr/>
        </p:nvCxnSpPr>
        <p:spPr bwMode="auto">
          <a:xfrm>
            <a:off x="5695591" y="6064402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40" name="文本框 41"/>
          <p:cNvSpPr txBox="1"/>
          <p:nvPr/>
        </p:nvSpPr>
        <p:spPr>
          <a:xfrm>
            <a:off x="5703546" y="5431423"/>
            <a:ext cx="2128835" cy="46477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122.1.2.3</a:t>
            </a:r>
          </a:p>
          <a:p>
            <a:pPr fontAlgn="ctr"/>
            <a:r>
              <a:rPr lang="ru-RU" sz="1000" dirty="0"/>
              <a:t>IP-адрес назначения: 202.1.2.3</a:t>
            </a:r>
          </a:p>
        </p:txBody>
      </p:sp>
      <p:sp>
        <p:nvSpPr>
          <p:cNvPr id="41" name="椭圆 40"/>
          <p:cNvSpPr/>
          <p:nvPr/>
        </p:nvSpPr>
        <p:spPr bwMode="auto">
          <a:xfrm>
            <a:off x="5400364" y="5497147"/>
            <a:ext cx="251902" cy="251902"/>
          </a:xfrm>
          <a:prstGeom prst="ellipse">
            <a:avLst/>
          </a:prstGeom>
          <a:solidFill>
            <a:srgbClr val="EC7061">
              <a:lumMod val="10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Autofit/>
          </a:bodyPr>
          <a:lstStyle/>
          <a:p>
            <a:pPr algn="ctr" defTabSz="914034" fontAlgn="ctr"/>
            <a:r>
              <a:rPr lang="ru-RU" sz="1399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4</a:t>
            </a:r>
          </a:p>
        </p:txBody>
      </p:sp>
      <p:cxnSp>
        <p:nvCxnSpPr>
          <p:cNvPr id="42" name="直接箭头连接符 41"/>
          <p:cNvCxnSpPr/>
          <p:nvPr/>
        </p:nvCxnSpPr>
        <p:spPr bwMode="auto">
          <a:xfrm>
            <a:off x="3133067" y="6064402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43" name="文本框 41"/>
          <p:cNvSpPr txBox="1"/>
          <p:nvPr/>
        </p:nvSpPr>
        <p:spPr>
          <a:xfrm>
            <a:off x="3220610" y="5477081"/>
            <a:ext cx="2055811" cy="464779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192.168.1.3</a:t>
            </a:r>
          </a:p>
          <a:p>
            <a:pPr fontAlgn="ctr"/>
            <a:r>
              <a:rPr lang="ru-RU" sz="1000" dirty="0"/>
              <a:t>IP-адрес назначения: 202.1.2.3</a:t>
            </a:r>
          </a:p>
        </p:txBody>
      </p:sp>
      <p:sp>
        <p:nvSpPr>
          <p:cNvPr id="44" name="椭圆 43"/>
          <p:cNvSpPr/>
          <p:nvPr/>
        </p:nvSpPr>
        <p:spPr bwMode="auto">
          <a:xfrm>
            <a:off x="2791994" y="5497147"/>
            <a:ext cx="251902" cy="251902"/>
          </a:xfrm>
          <a:prstGeom prst="ellipse">
            <a:avLst/>
          </a:prstGeom>
          <a:solidFill>
            <a:srgbClr val="EC7061">
              <a:lumMod val="10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Autofit/>
          </a:bodyPr>
          <a:lstStyle/>
          <a:p>
            <a:pPr algn="ctr" defTabSz="914034" fontAlgn="ctr"/>
            <a:r>
              <a:rPr lang="ru-RU" sz="1399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3</a:t>
            </a:r>
          </a:p>
        </p:txBody>
      </p:sp>
      <p:cxnSp>
        <p:nvCxnSpPr>
          <p:cNvPr id="45" name="直接箭头连接符 44"/>
          <p:cNvCxnSpPr/>
          <p:nvPr/>
        </p:nvCxnSpPr>
        <p:spPr bwMode="auto">
          <a:xfrm>
            <a:off x="5695591" y="5157576"/>
            <a:ext cx="1887492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46" name="文本框 32"/>
          <p:cNvSpPr txBox="1"/>
          <p:nvPr/>
        </p:nvSpPr>
        <p:spPr>
          <a:xfrm>
            <a:off x="5695591" y="4513189"/>
            <a:ext cx="2042538" cy="464778"/>
          </a:xfrm>
          <a:prstGeom prst="rect">
            <a:avLst/>
          </a:prstGeom>
          <a:noFill/>
          <a:ln w="12700" cap="flat" cmpd="sng" algn="ctr">
            <a:solidFill>
              <a:sysClr val="window" lastClr="FFFFFF">
                <a:lumMod val="75000"/>
              </a:sysClr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36000"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IP-адрес источника: 202.1.2.3</a:t>
            </a:r>
          </a:p>
          <a:p>
            <a:pPr fontAlgn="ctr"/>
            <a:r>
              <a:rPr lang="ru-RU" sz="1000" dirty="0"/>
              <a:t>IP-адрес назначения: 122.1.2.3</a:t>
            </a:r>
          </a:p>
        </p:txBody>
      </p:sp>
      <p:sp>
        <p:nvSpPr>
          <p:cNvPr id="47" name="椭圆 46"/>
          <p:cNvSpPr/>
          <p:nvPr/>
        </p:nvSpPr>
        <p:spPr bwMode="auto">
          <a:xfrm>
            <a:off x="5400364" y="4613731"/>
            <a:ext cx="251902" cy="251902"/>
          </a:xfrm>
          <a:prstGeom prst="ellipse">
            <a:avLst/>
          </a:prstGeom>
          <a:solidFill>
            <a:srgbClr val="EC7061">
              <a:lumMod val="10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wrap="none" lIns="0" tIns="0" rIns="0" bIns="0" rtlCol="0" anchor="ctr">
            <a:noAutofit/>
          </a:bodyPr>
          <a:lstStyle/>
          <a:p>
            <a:pPr algn="ctr" defTabSz="914034" fontAlgn="ctr"/>
            <a:r>
              <a:rPr lang="ru-RU" sz="1399" b="1" dirty="0">
                <a:solidFill>
                  <a:prstClr val="white"/>
                </a:solidFill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1</a:t>
            </a:r>
          </a:p>
        </p:txBody>
      </p:sp>
      <p:pic>
        <p:nvPicPr>
          <p:cNvPr id="48" name="图片 47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30073" y="3968604"/>
            <a:ext cx="603060" cy="463321"/>
          </a:xfrm>
          <a:prstGeom prst="rect">
            <a:avLst/>
          </a:prstGeom>
        </p:spPr>
      </p:pic>
      <p:cxnSp>
        <p:nvCxnSpPr>
          <p:cNvPr id="49" name="直接连接符 48"/>
          <p:cNvCxnSpPr>
            <a:endCxn id="24" idx="1"/>
          </p:cNvCxnSpPr>
          <p:nvPr/>
        </p:nvCxnSpPr>
        <p:spPr bwMode="auto">
          <a:xfrm flipV="1">
            <a:off x="7336987" y="3115065"/>
            <a:ext cx="865231" cy="514469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直接连接符 49"/>
          <p:cNvCxnSpPr>
            <a:endCxn id="48" idx="1"/>
          </p:cNvCxnSpPr>
          <p:nvPr/>
        </p:nvCxnSpPr>
        <p:spPr bwMode="auto">
          <a:xfrm>
            <a:off x="7336987" y="3480124"/>
            <a:ext cx="893086" cy="7201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77"/>
          <p:cNvSpPr txBox="1"/>
          <p:nvPr/>
        </p:nvSpPr>
        <p:spPr bwMode="auto">
          <a:xfrm>
            <a:off x="7937500" y="4423673"/>
            <a:ext cx="1569755" cy="28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20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Внешний узел</a:t>
            </a:r>
          </a:p>
          <a:p>
            <a:pPr algn="ctr" defTabSz="1001248" eaLnBrk="0" fontAlgn="ctr" hangingPunct="0"/>
            <a:r>
              <a:rPr lang="ru-RU" sz="1200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202.1.2.3</a:t>
            </a:r>
          </a:p>
        </p:txBody>
      </p:sp>
      <p:sp>
        <p:nvSpPr>
          <p:cNvPr id="52" name="TextBox 77"/>
          <p:cNvSpPr txBox="1"/>
          <p:nvPr/>
        </p:nvSpPr>
        <p:spPr bwMode="auto">
          <a:xfrm>
            <a:off x="3385563" y="3620732"/>
            <a:ext cx="1518517" cy="34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609477" y="3338786"/>
            <a:ext cx="1217353" cy="445863"/>
            <a:chOff x="6704715" y="2768077"/>
            <a:chExt cx="1088166" cy="398401"/>
          </a:xfrm>
        </p:grpSpPr>
        <p:sp>
          <p:nvSpPr>
            <p:cNvPr id="54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55" name="TextBox 77"/>
            <p:cNvSpPr txBox="1"/>
            <p:nvPr/>
          </p:nvSpPr>
          <p:spPr bwMode="auto">
            <a:xfrm>
              <a:off x="6704715" y="2880864"/>
              <a:ext cx="1088166" cy="285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cxnSp>
        <p:nvCxnSpPr>
          <p:cNvPr id="56" name="直接箭头连接符 55"/>
          <p:cNvCxnSpPr>
            <a:stCxn id="6" idx="3"/>
            <a:endCxn id="7" idx="1"/>
          </p:cNvCxnSpPr>
          <p:nvPr/>
        </p:nvCxnSpPr>
        <p:spPr>
          <a:xfrm flipV="1">
            <a:off x="7770411" y="2233481"/>
            <a:ext cx="580096" cy="2646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>
            <a:endCxn id="8" idx="1"/>
          </p:cNvCxnSpPr>
          <p:nvPr/>
        </p:nvCxnSpPr>
        <p:spPr>
          <a:xfrm>
            <a:off x="7770410" y="5543410"/>
            <a:ext cx="541866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000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Настройка статического NAT</a:t>
            </a:r>
          </a:p>
        </p:txBody>
      </p:sp>
      <p:sp>
        <p:nvSpPr>
          <p:cNvPr id="3" name="矩形 2"/>
          <p:cNvSpPr/>
          <p:nvPr/>
        </p:nvSpPr>
        <p:spPr>
          <a:xfrm>
            <a:off x="1031515" y="1798096"/>
            <a:ext cx="10604557" cy="338422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[Huawei-GigabitEthernet0/0/0]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 static  global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 global-address}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inside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{host-address } </a:t>
            </a:r>
          </a:p>
        </p:txBody>
      </p:sp>
      <p:sp>
        <p:nvSpPr>
          <p:cNvPr id="4" name="矩形 3"/>
          <p:cNvSpPr/>
          <p:nvPr/>
        </p:nvSpPr>
        <p:spPr>
          <a:xfrm>
            <a:off x="551169" y="1366118"/>
            <a:ext cx="11084902" cy="338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763" indent="-342763" fontAlgn="ctr">
              <a:buFont typeface="+mj-lt"/>
              <a:buAutoNum type="arabicPeriod"/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Способ </a:t>
            </a:r>
            <a:r>
              <a:rPr lang="ru-RU" sz="1599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1.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статический NAT в представлении интерфейса.</a:t>
            </a:r>
          </a:p>
        </p:txBody>
      </p:sp>
      <p:sp>
        <p:nvSpPr>
          <p:cNvPr id="5" name="矩形 4"/>
          <p:cNvSpPr/>
          <p:nvPr/>
        </p:nvSpPr>
        <p:spPr>
          <a:xfrm>
            <a:off x="1031515" y="2230075"/>
            <a:ext cx="10604557" cy="101526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global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 global-address}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используется для настройки внешнего публичного IP-адреса, а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inside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{host-address }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используется для настройки внутреннего частного IP-адреса.</a:t>
            </a:r>
          </a:p>
          <a:p>
            <a:pPr fontAlgn="ctr">
              <a:lnSpc>
                <a:spcPts val="2399"/>
              </a:lnSpc>
            </a:pPr>
            <a:endParaRPr lang="zh-CN" altLang="en-US" sz="1599" dirty="0">
              <a:latin typeface="Huawei Sans" panose="020C0503030203020204" pitchFamily="34" charset="0"/>
              <a:ea typeface="方正兰亭黑简体" panose="02000000000000000000" pitchFamily="2" charset="-122"/>
              <a:cs typeface="Courier New" panose="02070309020205020404" pitchFamily="49" charset="0"/>
              <a:sym typeface="Huawei Sans" panose="020C0503030203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1515" y="3399445"/>
            <a:ext cx="10604557" cy="338422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 static  global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 global-address}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inside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{host-address } </a:t>
            </a:r>
          </a:p>
        </p:txBody>
      </p:sp>
      <p:sp>
        <p:nvSpPr>
          <p:cNvPr id="7" name="矩形 6"/>
          <p:cNvSpPr/>
          <p:nvPr/>
        </p:nvSpPr>
        <p:spPr>
          <a:xfrm>
            <a:off x="551169" y="2967467"/>
            <a:ext cx="11084902" cy="338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763" indent="-342763" fontAlgn="ctr">
              <a:buFont typeface="+mj-lt"/>
              <a:buAutoNum type="arabicPeriod" startAt="2"/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Способ </a:t>
            </a:r>
            <a:r>
              <a:rPr lang="ru-RU" sz="1599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2.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статический NAT в представлении системы.</a:t>
            </a:r>
          </a:p>
        </p:txBody>
      </p:sp>
      <p:sp>
        <p:nvSpPr>
          <p:cNvPr id="8" name="矩形 7"/>
          <p:cNvSpPr/>
          <p:nvPr/>
        </p:nvSpPr>
        <p:spPr>
          <a:xfrm>
            <a:off x="1031515" y="3831424"/>
            <a:ext cx="10604557" cy="707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Формат команды в представлении системы совпадает с форматом команды в представлении интерфейса. После этой настройки включите статический NAT на определенном интерфейсе.</a:t>
            </a:r>
          </a:p>
        </p:txBody>
      </p:sp>
      <p:sp>
        <p:nvSpPr>
          <p:cNvPr id="9" name="矩形 8"/>
          <p:cNvSpPr/>
          <p:nvPr/>
        </p:nvSpPr>
        <p:spPr>
          <a:xfrm>
            <a:off x="1031515" y="4667699"/>
            <a:ext cx="10604557" cy="338422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[Huawei-GigabitEthernet0/0/0]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 static enable</a:t>
            </a:r>
          </a:p>
        </p:txBody>
      </p:sp>
      <p:sp>
        <p:nvSpPr>
          <p:cNvPr id="10" name="矩形 9"/>
          <p:cNvSpPr/>
          <p:nvPr/>
        </p:nvSpPr>
        <p:spPr>
          <a:xfrm>
            <a:off x="1031515" y="5099677"/>
            <a:ext cx="10604557" cy="3999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Эта команда включает статический NAT на интерфейсе.</a:t>
            </a:r>
          </a:p>
        </p:txBody>
      </p:sp>
    </p:spTree>
    <p:extLst>
      <p:ext uri="{BB962C8B-B14F-4D97-AF65-F5344CB8AC3E}">
        <p14:creationId xmlns:p14="http://schemas.microsoft.com/office/powerpoint/2010/main" val="232298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настройки статического NAT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331689" y="1234345"/>
            <a:ext cx="4211559" cy="2584803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3280" y="1262043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cxnSp>
        <p:nvCxnSpPr>
          <p:cNvPr id="5" name="直接连接符 4"/>
          <p:cNvCxnSpPr>
            <a:stCxn id="7" idx="3"/>
            <a:endCxn id="8" idx="1"/>
          </p:cNvCxnSpPr>
          <p:nvPr/>
        </p:nvCxnSpPr>
        <p:spPr bwMode="auto">
          <a:xfrm>
            <a:off x="2492196" y="2437977"/>
            <a:ext cx="6010455" cy="181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72754" y="2221605"/>
            <a:ext cx="540989" cy="442626"/>
          </a:xfrm>
          <a:prstGeom prst="rect">
            <a:avLst/>
          </a:prstGeom>
          <a:noFill/>
        </p:spPr>
      </p:pic>
      <p:pic>
        <p:nvPicPr>
          <p:cNvPr id="7" name="图片 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3343" y="2231057"/>
            <a:ext cx="538853" cy="413838"/>
          </a:xfrm>
          <a:prstGeom prst="rect">
            <a:avLst/>
          </a:prstGeom>
        </p:spPr>
      </p:pic>
      <p:pic>
        <p:nvPicPr>
          <p:cNvPr id="8" name="图片 7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02651" y="2218970"/>
            <a:ext cx="539789" cy="441645"/>
          </a:xfrm>
          <a:prstGeom prst="rect">
            <a:avLst/>
          </a:prstGeom>
        </p:spPr>
      </p:pic>
      <p:sp>
        <p:nvSpPr>
          <p:cNvPr id="9" name="TextBox 77"/>
          <p:cNvSpPr txBox="1"/>
          <p:nvPr/>
        </p:nvSpPr>
        <p:spPr bwMode="auto">
          <a:xfrm>
            <a:off x="1342502" y="2629818"/>
            <a:ext cx="1567077" cy="330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0" name="TextBox 77"/>
          <p:cNvSpPr txBox="1"/>
          <p:nvPr/>
        </p:nvSpPr>
        <p:spPr bwMode="auto">
          <a:xfrm>
            <a:off x="8169088" y="2673416"/>
            <a:ext cx="1387507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1" name="TextBox 77"/>
          <p:cNvSpPr txBox="1"/>
          <p:nvPr/>
        </p:nvSpPr>
        <p:spPr bwMode="auto">
          <a:xfrm>
            <a:off x="5800523" y="2429183"/>
            <a:ext cx="958259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defTabSz="1001248" eaLnBrk="0" fontAlgn="ctr" hangingPunct="0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GE0/0/1</a:t>
            </a:r>
          </a:p>
          <a:p>
            <a:pPr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2" name="矩形 11"/>
          <p:cNvSpPr/>
          <p:nvPr/>
        </p:nvSpPr>
        <p:spPr>
          <a:xfrm>
            <a:off x="5264275" y="2647054"/>
            <a:ext cx="557948" cy="5230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R1</a:t>
            </a:r>
          </a:p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3" name="图片 12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3343" y="1348716"/>
            <a:ext cx="538853" cy="413838"/>
          </a:xfrm>
          <a:prstGeom prst="rect">
            <a:avLst/>
          </a:prstGeom>
        </p:spPr>
      </p:pic>
      <p:pic>
        <p:nvPicPr>
          <p:cNvPr id="14" name="图片 1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53343" y="3113399"/>
            <a:ext cx="538853" cy="413838"/>
          </a:xfrm>
          <a:prstGeom prst="rect">
            <a:avLst/>
          </a:prstGeom>
        </p:spPr>
      </p:pic>
      <p:pic>
        <p:nvPicPr>
          <p:cNvPr id="15" name="图片 14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90413" y="2239056"/>
            <a:ext cx="539789" cy="441645"/>
          </a:xfrm>
          <a:prstGeom prst="rect">
            <a:avLst/>
          </a:prstGeom>
        </p:spPr>
      </p:pic>
      <p:cxnSp>
        <p:nvCxnSpPr>
          <p:cNvPr id="16" name="直接连接符 15"/>
          <p:cNvCxnSpPr>
            <a:stCxn id="13" idx="3"/>
            <a:endCxn id="15" idx="0"/>
          </p:cNvCxnSpPr>
          <p:nvPr/>
        </p:nvCxnSpPr>
        <p:spPr bwMode="auto">
          <a:xfrm>
            <a:off x="2492196" y="1555635"/>
            <a:ext cx="1068112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>
            <a:stCxn id="14" idx="3"/>
            <a:endCxn id="15" idx="2"/>
          </p:cNvCxnSpPr>
          <p:nvPr/>
        </p:nvCxnSpPr>
        <p:spPr bwMode="auto">
          <a:xfrm flipV="1">
            <a:off x="2492196" y="2680702"/>
            <a:ext cx="1068112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Box 77"/>
          <p:cNvSpPr txBox="1"/>
          <p:nvPr/>
        </p:nvSpPr>
        <p:spPr bwMode="auto">
          <a:xfrm>
            <a:off x="1342502" y="1736034"/>
            <a:ext cx="1567078" cy="29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19" name="TextBox 77"/>
          <p:cNvSpPr txBox="1"/>
          <p:nvPr/>
        </p:nvSpPr>
        <p:spPr bwMode="auto">
          <a:xfrm>
            <a:off x="1342502" y="3502879"/>
            <a:ext cx="1567077" cy="35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0" name="TextBox 77"/>
          <p:cNvSpPr txBox="1"/>
          <p:nvPr/>
        </p:nvSpPr>
        <p:spPr bwMode="auto">
          <a:xfrm>
            <a:off x="3837770" y="2434026"/>
            <a:ext cx="1470601" cy="371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594800" y="4618303"/>
            <a:ext cx="7049221" cy="170749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</a:t>
            </a:r>
          </a:p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[R1-GigabitEthernet0/0/1]ip address 122.1.2.1 24</a:t>
            </a:r>
          </a:p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static global 122.1.2.1 inside 192.168.1.1</a:t>
            </a:r>
          </a:p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static global 122.1.2.2 inside 192.168.1.2</a:t>
            </a:r>
          </a:p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static global 122.1.2.3 inside 192.168.1.3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331689" y="3845279"/>
            <a:ext cx="9409987" cy="3075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664" indent="-185664" algn="just" fontAlgn="ctr">
              <a:lnSpc>
                <a:spcPts val="2399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статический NAT на маршрутизаторе R1 для сопоставления частных адресов внутренних узлов с публичными адресами в режиме «один к одному».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741934" y="2161466"/>
            <a:ext cx="1297129" cy="468353"/>
            <a:chOff x="6687693" y="2768077"/>
            <a:chExt cx="1088166" cy="392903"/>
          </a:xfrm>
        </p:grpSpPr>
        <p:sp>
          <p:nvSpPr>
            <p:cNvPr id="24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5" name="TextBox 77"/>
            <p:cNvSpPr txBox="1"/>
            <p:nvPr/>
          </p:nvSpPr>
          <p:spPr bwMode="auto">
            <a:xfrm>
              <a:off x="6687693" y="2855341"/>
              <a:ext cx="1088166" cy="265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2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907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Статический NAT</a:t>
            </a:r>
          </a:p>
          <a:p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Динамический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NAPT и Easy IP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NAT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384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242452"/>
            <a:ext cx="11306175" cy="5296133"/>
          </a:xfrm>
        </p:spPr>
        <p:txBody>
          <a:bodyPr/>
          <a:lstStyle/>
          <a:p>
            <a:r>
              <a:rPr lang="ru-RU" sz="1200" dirty="0">
                <a:sym typeface="Huawei Sans" panose="020C0503030203020204" pitchFamily="34" charset="0"/>
              </a:rPr>
              <a:t>Динамический NAT: </a:t>
            </a:r>
            <a:r>
              <a:rPr lang="ru-RU" sz="1200" dirty="0" smtClean="0">
                <a:sym typeface="Huawei Sans" panose="020C0503030203020204" pitchFamily="34" charset="0"/>
              </a:rPr>
              <a:t>частный </a:t>
            </a:r>
            <a:r>
              <a:rPr lang="ru-RU" sz="1200" dirty="0">
                <a:sym typeface="Huawei Sans" panose="020C0503030203020204" pitchFamily="34" charset="0"/>
              </a:rPr>
              <a:t>IP-адрес преобразуется в публичный IP-адрес из пула адресов NAT, содержащего группу публичных IP-адресов. Статический NAT строго преобразует адреса в режиме «один к одному». В результате, даже если внутренний узел будет отключен или не будет отправлять данные в течение длительного времени, публичный адрес будет занят этим узлом.</a:t>
            </a:r>
          </a:p>
          <a:p>
            <a:r>
              <a:rPr lang="ru-RU" sz="1200" dirty="0">
                <a:sym typeface="Huawei Sans" panose="020C0503030203020204" pitchFamily="34" charset="0"/>
              </a:rPr>
              <a:t>Динамический NAT предотвращает такие потери адресов. Когда внутренний узел подключается к внешней сети, узлу временно назначается доступный IP-адрес из пула адресов NAT, который помечается как In Use. Если узел больше не подключается к внешней сети, назначенный IP-адрес освобождается и помечается как Not Use.</a:t>
            </a:r>
          </a:p>
          <a:p>
            <a:endParaRPr lang="zh-CN" altLang="en-US" sz="1200" dirty="0"/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динамического NAT 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/>
          </p:nvPr>
        </p:nvGraphicFramePr>
        <p:xfrm>
          <a:off x="6527655" y="3542581"/>
          <a:ext cx="1567964" cy="768948"/>
        </p:xfrm>
        <a:graphic>
          <a:graphicData uri="http://schemas.openxmlformats.org/drawingml/2006/table">
            <a:tbl>
              <a:tblPr firstRow="1" bandRow="1"/>
              <a:tblGrid>
                <a:gridCol w="783444"/>
                <a:gridCol w="784520"/>
              </a:tblGrid>
              <a:tr h="256316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45702" marR="45702" marT="35986" marB="3598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Not Use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6316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45702" marR="45702" marT="35986" marB="3598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Not Use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6316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122.1.2.3</a:t>
                      </a:r>
                    </a:p>
                  </a:txBody>
                  <a:tcPr marL="45702" marR="45702" marT="35986" marB="3598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Not Use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946189" y="3542581"/>
            <a:ext cx="4843141" cy="2823817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2565074" y="4865102"/>
            <a:ext cx="689503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525409" y="4617225"/>
            <a:ext cx="605927" cy="495757"/>
          </a:xfrm>
          <a:prstGeom prst="rect">
            <a:avLst/>
          </a:prstGeom>
          <a:noFill/>
        </p:spPr>
      </p:pic>
      <p:pic>
        <p:nvPicPr>
          <p:cNvPr id="9" name="图片 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8430" y="4627811"/>
            <a:ext cx="603534" cy="463514"/>
          </a:xfrm>
          <a:prstGeom prst="rect">
            <a:avLst/>
          </a:prstGeom>
        </p:spPr>
      </p:pic>
      <p:pic>
        <p:nvPicPr>
          <p:cNvPr id="10" name="图片 9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157817" y="4617773"/>
            <a:ext cx="604584" cy="494659"/>
          </a:xfrm>
          <a:prstGeom prst="rect">
            <a:avLst/>
          </a:prstGeom>
        </p:spPr>
      </p:pic>
      <p:sp>
        <p:nvSpPr>
          <p:cNvPr id="11" name="TextBox 77"/>
          <p:cNvSpPr txBox="1"/>
          <p:nvPr/>
        </p:nvSpPr>
        <p:spPr bwMode="auto">
          <a:xfrm>
            <a:off x="1737181" y="5086342"/>
            <a:ext cx="1510530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2" name="TextBox 77"/>
          <p:cNvSpPr txBox="1"/>
          <p:nvPr/>
        </p:nvSpPr>
        <p:spPr bwMode="auto">
          <a:xfrm>
            <a:off x="8743652" y="5074440"/>
            <a:ext cx="1432914" cy="52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3" name="TextBox 77"/>
          <p:cNvSpPr txBox="1"/>
          <p:nvPr/>
        </p:nvSpPr>
        <p:spPr bwMode="auto">
          <a:xfrm>
            <a:off x="5877967" y="4570297"/>
            <a:ext cx="1218310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4" name="矩形 13"/>
          <p:cNvSpPr/>
          <p:nvPr/>
        </p:nvSpPr>
        <p:spPr>
          <a:xfrm>
            <a:off x="5537599" y="5110918"/>
            <a:ext cx="565696" cy="310128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5" name="图片 14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8430" y="3639556"/>
            <a:ext cx="603534" cy="463514"/>
          </a:xfrm>
          <a:prstGeom prst="rect">
            <a:avLst/>
          </a:prstGeom>
        </p:spPr>
      </p:pic>
      <p:pic>
        <p:nvPicPr>
          <p:cNvPr id="16" name="图片 15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8430" y="5616067"/>
            <a:ext cx="603534" cy="463514"/>
          </a:xfrm>
          <a:prstGeom prst="rect">
            <a:avLst/>
          </a:prstGeom>
        </p:spPr>
      </p:pic>
      <p:pic>
        <p:nvPicPr>
          <p:cNvPr id="17" name="图片 16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7680" y="4636769"/>
            <a:ext cx="604584" cy="494659"/>
          </a:xfrm>
          <a:prstGeom prst="rect">
            <a:avLst/>
          </a:prstGeom>
        </p:spPr>
      </p:pic>
      <p:cxnSp>
        <p:nvCxnSpPr>
          <p:cNvPr id="18" name="直接连接符 17"/>
          <p:cNvCxnSpPr>
            <a:stCxn id="15" idx="3"/>
            <a:endCxn id="17" idx="0"/>
          </p:cNvCxnSpPr>
          <p:nvPr/>
        </p:nvCxnSpPr>
        <p:spPr bwMode="auto">
          <a:xfrm>
            <a:off x="2771965" y="3871313"/>
            <a:ext cx="1098007" cy="76545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直接连接符 18"/>
          <p:cNvCxnSpPr>
            <a:stCxn id="16" idx="3"/>
            <a:endCxn id="17" idx="2"/>
          </p:cNvCxnSpPr>
          <p:nvPr/>
        </p:nvCxnSpPr>
        <p:spPr bwMode="auto">
          <a:xfrm flipV="1">
            <a:off x="2771965" y="5131429"/>
            <a:ext cx="1098007" cy="71639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77"/>
          <p:cNvSpPr txBox="1"/>
          <p:nvPr/>
        </p:nvSpPr>
        <p:spPr bwMode="auto">
          <a:xfrm>
            <a:off x="1729203" y="4085269"/>
            <a:ext cx="1581245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1" name="TextBox 77"/>
          <p:cNvSpPr txBox="1"/>
          <p:nvPr/>
        </p:nvSpPr>
        <p:spPr bwMode="auto">
          <a:xfrm>
            <a:off x="1737181" y="6064202"/>
            <a:ext cx="1510529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2" name="TextBox 77"/>
          <p:cNvSpPr txBox="1"/>
          <p:nvPr/>
        </p:nvSpPr>
        <p:spPr bwMode="auto">
          <a:xfrm>
            <a:off x="4184454" y="4883065"/>
            <a:ext cx="1427683" cy="319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150637" y="4550327"/>
            <a:ext cx="1218310" cy="465082"/>
            <a:chOff x="6713205" y="2768077"/>
            <a:chExt cx="1088166" cy="415400"/>
          </a:xfrm>
        </p:grpSpPr>
        <p:sp>
          <p:nvSpPr>
            <p:cNvPr id="24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5" name="TextBox 77"/>
            <p:cNvSpPr txBox="1"/>
            <p:nvPr/>
          </p:nvSpPr>
          <p:spPr bwMode="auto">
            <a:xfrm>
              <a:off x="6713205" y="2897863"/>
              <a:ext cx="1088166" cy="285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2868770" y="3554675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sp>
        <p:nvSpPr>
          <p:cNvPr id="27" name="Right Arrow 157"/>
          <p:cNvSpPr/>
          <p:nvPr/>
        </p:nvSpPr>
        <p:spPr>
          <a:xfrm rot="19288221">
            <a:off x="5815279" y="4135296"/>
            <a:ext cx="538526" cy="331878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 defTabSz="914034" fontAlgn="ctr">
              <a:defRPr/>
            </a:pPr>
            <a:endParaRPr lang="zh-CN" altLang="en-US" sz="1799" kern="0">
              <a:solidFill>
                <a:prstClr val="white"/>
              </a:solidFill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sp>
        <p:nvSpPr>
          <p:cNvPr id="28" name="TextBox 77"/>
          <p:cNvSpPr txBox="1"/>
          <p:nvPr/>
        </p:nvSpPr>
        <p:spPr bwMode="auto">
          <a:xfrm>
            <a:off x="6368498" y="3026108"/>
            <a:ext cx="2000449" cy="1314159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endParaRPr lang="en-US" altLang="zh-CN" sz="1599" dirty="0">
              <a:sym typeface="Huawei Sans" panose="020C0503030203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49491" y="3040290"/>
            <a:ext cx="1834024" cy="5486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Пул адресов NAT</a:t>
            </a:r>
          </a:p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162195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динамического NAT (1)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4018849" y="3037308"/>
            <a:ext cx="2215499" cy="224613"/>
          </a:xfrm>
          <a:prstGeom prst="roundRect">
            <a:avLst/>
          </a:prstGeom>
          <a:solidFill>
            <a:srgbClr val="FFF2CC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Выбор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cxnSp>
        <p:nvCxnSpPr>
          <p:cNvPr id="5" name="直接连接符 4"/>
          <p:cNvCxnSpPr>
            <a:stCxn id="7" idx="3"/>
            <a:endCxn id="8" idx="1"/>
          </p:cNvCxnSpPr>
          <p:nvPr/>
        </p:nvCxnSpPr>
        <p:spPr bwMode="auto">
          <a:xfrm>
            <a:off x="2314877" y="3903974"/>
            <a:ext cx="7223258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3687603"/>
            <a:ext cx="540989" cy="442626"/>
          </a:xfrm>
          <a:prstGeom prst="rect">
            <a:avLst/>
          </a:prstGeom>
          <a:noFill/>
        </p:spPr>
      </p:pic>
      <p:pic>
        <p:nvPicPr>
          <p:cNvPr id="7" name="图片 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6025" y="3697054"/>
            <a:ext cx="538853" cy="413838"/>
          </a:xfrm>
          <a:prstGeom prst="rect">
            <a:avLst/>
          </a:prstGeom>
        </p:spPr>
      </p:pic>
      <p:pic>
        <p:nvPicPr>
          <p:cNvPr id="8" name="图片 7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38135" y="3688092"/>
            <a:ext cx="539789" cy="441645"/>
          </a:xfrm>
          <a:prstGeom prst="rect">
            <a:avLst/>
          </a:prstGeom>
        </p:spPr>
      </p:pic>
      <p:sp>
        <p:nvSpPr>
          <p:cNvPr id="9" name="TextBox 77"/>
          <p:cNvSpPr txBox="1"/>
          <p:nvPr/>
        </p:nvSpPr>
        <p:spPr bwMode="auto">
          <a:xfrm>
            <a:off x="1311886" y="4095817"/>
            <a:ext cx="1508906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0" name="TextBox 77"/>
          <p:cNvSpPr txBox="1"/>
          <p:nvPr/>
        </p:nvSpPr>
        <p:spPr bwMode="auto">
          <a:xfrm>
            <a:off x="9226074" y="4118315"/>
            <a:ext cx="1281340" cy="293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  <a:p>
            <a:pPr algn="ctr" defTabSz="1001248" eaLnBrk="0" fontAlgn="ctr" hangingPunct="0"/>
            <a:endParaRPr lang="en-US" sz="1399" dirty="0">
              <a:solidFill>
                <a:srgbClr val="000000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99759" y="4118865"/>
            <a:ext cx="657253" cy="30765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6025" y="2814713"/>
            <a:ext cx="538853" cy="413838"/>
          </a:xfrm>
          <a:prstGeom prst="rect">
            <a:avLst/>
          </a:prstGeom>
        </p:spPr>
      </p:pic>
      <p:pic>
        <p:nvPicPr>
          <p:cNvPr id="13" name="图片 12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6025" y="4579397"/>
            <a:ext cx="538853" cy="413838"/>
          </a:xfrm>
          <a:prstGeom prst="rect">
            <a:avLst/>
          </a:prstGeom>
        </p:spPr>
      </p:pic>
      <p:pic>
        <p:nvPicPr>
          <p:cNvPr id="14" name="图片 13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79762" y="3705053"/>
            <a:ext cx="539789" cy="441645"/>
          </a:xfrm>
          <a:prstGeom prst="rect">
            <a:avLst/>
          </a:prstGeom>
        </p:spPr>
      </p:pic>
      <p:cxnSp>
        <p:nvCxnSpPr>
          <p:cNvPr id="15" name="直接连接符 14"/>
          <p:cNvCxnSpPr>
            <a:stCxn id="12" idx="3"/>
            <a:endCxn id="14" idx="0"/>
          </p:cNvCxnSpPr>
          <p:nvPr/>
        </p:nvCxnSpPr>
        <p:spPr bwMode="auto">
          <a:xfrm>
            <a:off x="2314877" y="3021632"/>
            <a:ext cx="1134780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接连接符 15"/>
          <p:cNvCxnSpPr>
            <a:stCxn id="13" idx="3"/>
            <a:endCxn id="14" idx="2"/>
          </p:cNvCxnSpPr>
          <p:nvPr/>
        </p:nvCxnSpPr>
        <p:spPr bwMode="auto">
          <a:xfrm flipV="1">
            <a:off x="2314877" y="4146699"/>
            <a:ext cx="1134780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77"/>
          <p:cNvSpPr txBox="1"/>
          <p:nvPr/>
        </p:nvSpPr>
        <p:spPr bwMode="auto">
          <a:xfrm>
            <a:off x="1311886" y="3202031"/>
            <a:ext cx="1508906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18" name="TextBox 77"/>
          <p:cNvSpPr txBox="1"/>
          <p:nvPr/>
        </p:nvSpPr>
        <p:spPr bwMode="auto">
          <a:xfrm>
            <a:off x="1311886" y="4968878"/>
            <a:ext cx="1508906" cy="377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endParaRPr sz="1799" dirty="0">
              <a:latin typeface="Huawei Sans" panose="020C0503030203020204" pitchFamily="34" charset="0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/>
          </p:nvPr>
        </p:nvGraphicFramePr>
        <p:xfrm>
          <a:off x="4758074" y="2765693"/>
          <a:ext cx="1559037" cy="764556"/>
        </p:xfrm>
        <a:graphic>
          <a:graphicData uri="http://schemas.openxmlformats.org/drawingml/2006/table">
            <a:tbl>
              <a:tblPr firstRow="1" bandRow="1"/>
              <a:tblGrid>
                <a:gridCol w="778984"/>
                <a:gridCol w="780053"/>
              </a:tblGrid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In Use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Not Use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122.1.2.3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Not Use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20" name="直接箭头连接符 19"/>
          <p:cNvCxnSpPr/>
          <p:nvPr/>
        </p:nvCxnSpPr>
        <p:spPr bwMode="auto">
          <a:xfrm>
            <a:off x="2385140" y="2632151"/>
            <a:ext cx="1908958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21" name="文本框 32"/>
          <p:cNvSpPr txBox="1"/>
          <p:nvPr/>
        </p:nvSpPr>
        <p:spPr>
          <a:xfrm>
            <a:off x="2385140" y="2015233"/>
            <a:ext cx="2114395" cy="52623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</a:t>
            </a:r>
            <a:r>
              <a:rPr lang="ru-RU" sz="1000" dirty="0"/>
              <a:t>IP-адрес источника: 192.168.1.1</a:t>
            </a:r>
          </a:p>
          <a:p>
            <a:pPr fontAlgn="ctr"/>
            <a:r>
              <a:rPr lang="ru-RU" sz="1000" dirty="0"/>
              <a:t> IP-адрес назначения: 200.1.2.3</a:t>
            </a:r>
          </a:p>
        </p:txBody>
      </p:sp>
      <p:sp>
        <p:nvSpPr>
          <p:cNvPr id="22" name="椭圆 21"/>
          <p:cNvSpPr/>
          <p:nvPr/>
        </p:nvSpPr>
        <p:spPr bwMode="auto">
          <a:xfrm>
            <a:off x="2029675" y="2015233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cxnSp>
        <p:nvCxnSpPr>
          <p:cNvPr id="23" name="直接箭头连接符 22"/>
          <p:cNvCxnSpPr/>
          <p:nvPr/>
        </p:nvCxnSpPr>
        <p:spPr bwMode="auto">
          <a:xfrm>
            <a:off x="8435577" y="3360851"/>
            <a:ext cx="1847407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24" name="文本框 32"/>
          <p:cNvSpPr txBox="1"/>
          <p:nvPr/>
        </p:nvSpPr>
        <p:spPr>
          <a:xfrm>
            <a:off x="8435576" y="2788445"/>
            <a:ext cx="2071838" cy="46991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</a:t>
            </a:r>
            <a:r>
              <a:rPr lang="ru-RU" sz="1000" dirty="0"/>
              <a:t>IP-адрес источника: 122.1.2.2</a:t>
            </a:r>
          </a:p>
          <a:p>
            <a:pPr fontAlgn="ctr"/>
            <a:r>
              <a:rPr lang="ru-RU" sz="1000" dirty="0"/>
              <a:t> IP-адрес назначения: 200.1.2.3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8080112" y="2788445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6455204" y="1442420"/>
            <a:ext cx="3082931" cy="974187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2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Шаг </a:t>
            </a:r>
            <a:r>
              <a:rPr lang="ru-RU" sz="1200" dirty="0" smtClean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1.</a:t>
            </a:r>
            <a:endParaRPr lang="ru-RU" sz="120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  <a:p>
            <a:pPr defTabSz="914034" fontAlgn="ctr"/>
            <a:r>
              <a:rPr lang="ru-RU" sz="1200" dirty="0">
                <a:latin typeface="Huawei Sans" panose="020C0503030203020204" pitchFamily="34" charset="0"/>
              </a:rPr>
              <a:t>Выбирает неиспользуемый адрес в пуле адресов в качестве адреса для последующего преобразования и помечает адрес как </a:t>
            </a:r>
            <a:r>
              <a:rPr lang="ru-RU" sz="1200" b="1" dirty="0">
                <a:latin typeface="Huawei Sans" panose="020C0503030203020204" pitchFamily="34" charset="0"/>
              </a:rPr>
              <a:t>In Use</a:t>
            </a:r>
            <a:r>
              <a:rPr lang="ru-RU" sz="1200" dirty="0">
                <a:latin typeface="Huawei Sans" panose="020C0503030203020204" pitchFamily="34" charset="0"/>
              </a:rPr>
              <a:t>.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6354596" y="3098138"/>
            <a:ext cx="1801969" cy="0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p:sp>
        <p:nvSpPr>
          <p:cNvPr id="28" name="任意多边形 27"/>
          <p:cNvSpPr/>
          <p:nvPr/>
        </p:nvSpPr>
        <p:spPr bwMode="auto">
          <a:xfrm>
            <a:off x="6360216" y="3156056"/>
            <a:ext cx="700282" cy="1812821"/>
          </a:xfrm>
          <a:custGeom>
            <a:avLst/>
            <a:gdLst>
              <a:gd name="connsiteX0" fmla="*/ 0 w 615950"/>
              <a:gd name="connsiteY0" fmla="*/ 0 h 1422400"/>
              <a:gd name="connsiteX1" fmla="*/ 101600 w 615950"/>
              <a:gd name="connsiteY1" fmla="*/ 0 h 1422400"/>
              <a:gd name="connsiteX2" fmla="*/ 615950 w 615950"/>
              <a:gd name="connsiteY2" fmla="*/ 1422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950" h="1422400">
                <a:moveTo>
                  <a:pt x="0" y="0"/>
                </a:moveTo>
                <a:lnTo>
                  <a:pt x="101600" y="0"/>
                </a:lnTo>
                <a:lnTo>
                  <a:pt x="615950" y="142240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6003013" y="4156452"/>
            <a:ext cx="2732391" cy="602097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2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Шаг </a:t>
            </a:r>
            <a:r>
              <a:rPr lang="ru-RU" sz="1200" dirty="0" smtClean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2.</a:t>
            </a:r>
            <a:endParaRPr lang="ru-RU" sz="120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  <a:p>
            <a:pPr defTabSz="914034" fontAlgn="ctr"/>
            <a:r>
              <a:rPr lang="ru-RU" sz="12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Создает временную таблицу соответствия </a:t>
            </a:r>
            <a:r>
              <a:rPr lang="ru-RU" sz="1200" dirty="0" smtClean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NAT.</a:t>
            </a:r>
            <a:endParaRPr lang="ru-RU" sz="120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  <p:sp>
        <p:nvSpPr>
          <p:cNvPr id="30" name="Freeform 159"/>
          <p:cNvSpPr/>
          <p:nvPr/>
        </p:nvSpPr>
        <p:spPr>
          <a:xfrm flipH="1">
            <a:off x="7305954" y="3629124"/>
            <a:ext cx="885071" cy="42991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sz="1399" dirty="0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1" name="TextBox 77"/>
          <p:cNvSpPr txBox="1"/>
          <p:nvPr/>
        </p:nvSpPr>
        <p:spPr bwMode="auto">
          <a:xfrm>
            <a:off x="7090481" y="3753513"/>
            <a:ext cx="128134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Интернет</a:t>
            </a:r>
          </a:p>
        </p:txBody>
      </p:sp>
      <p:sp>
        <p:nvSpPr>
          <p:cNvPr id="32" name="TextBox 77"/>
          <p:cNvSpPr txBox="1"/>
          <p:nvPr/>
        </p:nvSpPr>
        <p:spPr bwMode="auto">
          <a:xfrm>
            <a:off x="4560357" y="2160710"/>
            <a:ext cx="1834025" cy="1439341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endParaRPr lang="en-US" altLang="zh-CN" sz="1599" dirty="0">
              <a:sym typeface="Huawei Sans" panose="020C0503030203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590339" y="2165728"/>
            <a:ext cx="1822224" cy="5486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Пул адресов NAT</a:t>
            </a:r>
          </a:p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--------------------</a:t>
            </a:r>
          </a:p>
        </p:txBody>
      </p:sp>
      <p:sp>
        <p:nvSpPr>
          <p:cNvPr id="34" name="TextBox 77"/>
          <p:cNvSpPr txBox="1"/>
          <p:nvPr/>
        </p:nvSpPr>
        <p:spPr bwMode="auto">
          <a:xfrm>
            <a:off x="6756508" y="4985939"/>
            <a:ext cx="2322889" cy="1254759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endParaRPr lang="en-US" altLang="zh-CN" sz="1599" dirty="0">
              <a:sym typeface="Huawei Sans" panose="020C0503030203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73214" y="4978234"/>
            <a:ext cx="2571202" cy="5230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/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Таблица сопоставления NAT</a:t>
            </a:r>
          </a:p>
          <a:p>
            <a:pPr marL="35986" fontAlgn="ctr"/>
            <a:endParaRPr lang="en-US" sz="1200" dirty="0">
              <a:solidFill>
                <a:prstClr val="black"/>
              </a:solidFill>
              <a:latin typeface="Huawei Sans" panose="020C0503030203020204" pitchFamily="34" charset="0"/>
              <a:sym typeface="Huawei Sans" panose="020C0503030203020204" pitchFamily="34" charset="0"/>
            </a:endParaRPr>
          </a:p>
        </p:txBody>
      </p:sp>
      <p:graphicFrame>
        <p:nvGraphicFramePr>
          <p:cNvPr id="36" name="表格 35"/>
          <p:cNvGraphicFramePr>
            <a:graphicFrameLocks noGrp="1"/>
          </p:cNvGraphicFramePr>
          <p:nvPr>
            <p:extLst/>
          </p:nvPr>
        </p:nvGraphicFramePr>
        <p:xfrm>
          <a:off x="6831157" y="5313892"/>
          <a:ext cx="2159861" cy="921934"/>
        </p:xfrm>
        <a:graphic>
          <a:graphicData uri="http://schemas.openxmlformats.org/drawingml/2006/table">
            <a:tbl>
              <a:tblPr firstRow="1" bandRow="1"/>
              <a:tblGrid>
                <a:gridCol w="1122773"/>
                <a:gridCol w="1037088"/>
              </a:tblGrid>
              <a:tr h="237280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адрес</a:t>
                      </a:r>
                    </a:p>
                  </a:txBody>
                  <a:tcPr marL="19043" marR="19043" marT="19043" marB="19043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адрес</a:t>
                      </a:r>
                    </a:p>
                  </a:txBody>
                  <a:tcPr marL="19043" marR="19043" marT="19043" marB="19043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74213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213"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latinLnBrk="0" hangingPunct="1"/>
                      <a:r>
                        <a:rPr lang="ru-RU" sz="12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7" name="TextBox 77"/>
          <p:cNvSpPr txBox="1"/>
          <p:nvPr/>
        </p:nvSpPr>
        <p:spPr bwMode="auto">
          <a:xfrm>
            <a:off x="1311886" y="4968878"/>
            <a:ext cx="1508906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spAutoFit/>
          </a:bodyPr>
          <a:lstStyle/>
          <a:p>
            <a:pPr algn="ctr" defTabSz="1001248" eaLnBrk="0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</p:spTree>
    <p:extLst>
      <p:ext uri="{BB962C8B-B14F-4D97-AF65-F5344CB8AC3E}">
        <p14:creationId xmlns:p14="http://schemas.microsoft.com/office/powerpoint/2010/main" val="365128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динамического NAT (2)</a:t>
            </a:r>
          </a:p>
        </p:txBody>
      </p:sp>
      <p:sp>
        <p:nvSpPr>
          <p:cNvPr id="3" name="TextBox 77"/>
          <p:cNvSpPr txBox="1"/>
          <p:nvPr/>
        </p:nvSpPr>
        <p:spPr bwMode="auto">
          <a:xfrm>
            <a:off x="4756984" y="2446085"/>
            <a:ext cx="2322889" cy="1334282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endParaRPr lang="en-US" altLang="zh-CN" sz="1599" dirty="0">
              <a:sym typeface="Huawei Sans" panose="020C0503030203020204" pitchFamily="34" charset="0"/>
            </a:endParaRPr>
          </a:p>
        </p:txBody>
      </p:sp>
      <p:sp>
        <p:nvSpPr>
          <p:cNvPr id="4" name="圆角矩形 3"/>
          <p:cNvSpPr/>
          <p:nvPr/>
        </p:nvSpPr>
        <p:spPr bwMode="auto">
          <a:xfrm>
            <a:off x="5360385" y="3212216"/>
            <a:ext cx="2701726" cy="224613"/>
          </a:xfrm>
          <a:prstGeom prst="roundRect">
            <a:avLst/>
          </a:prstGeom>
          <a:solidFill>
            <a:srgbClr val="FFF2CC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Соответствие</a:t>
            </a:r>
          </a:p>
        </p:txBody>
      </p:sp>
      <p:cxnSp>
        <p:nvCxnSpPr>
          <p:cNvPr id="5" name="直接连接符 4"/>
          <p:cNvCxnSpPr>
            <a:stCxn id="7" idx="3"/>
            <a:endCxn id="8" idx="1"/>
          </p:cNvCxnSpPr>
          <p:nvPr/>
        </p:nvCxnSpPr>
        <p:spPr bwMode="auto">
          <a:xfrm>
            <a:off x="2322482" y="4126155"/>
            <a:ext cx="7215653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3909784"/>
            <a:ext cx="540989" cy="442626"/>
          </a:xfrm>
          <a:prstGeom prst="rect">
            <a:avLst/>
          </a:prstGeom>
          <a:noFill/>
        </p:spPr>
      </p:pic>
      <p:pic>
        <p:nvPicPr>
          <p:cNvPr id="7" name="图片 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3630" y="3919236"/>
            <a:ext cx="538853" cy="413838"/>
          </a:xfrm>
          <a:prstGeom prst="rect">
            <a:avLst/>
          </a:prstGeom>
        </p:spPr>
      </p:pic>
      <p:pic>
        <p:nvPicPr>
          <p:cNvPr id="8" name="图片 7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38135" y="3910273"/>
            <a:ext cx="539789" cy="441645"/>
          </a:xfrm>
          <a:prstGeom prst="rect">
            <a:avLst/>
          </a:prstGeom>
        </p:spPr>
      </p:pic>
      <p:sp>
        <p:nvSpPr>
          <p:cNvPr id="9" name="TextBox 77"/>
          <p:cNvSpPr txBox="1"/>
          <p:nvPr/>
        </p:nvSpPr>
        <p:spPr bwMode="auto">
          <a:xfrm>
            <a:off x="1169856" y="4317997"/>
            <a:ext cx="1608118" cy="33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0" name="TextBox 77"/>
          <p:cNvSpPr txBox="1"/>
          <p:nvPr/>
        </p:nvSpPr>
        <p:spPr bwMode="auto">
          <a:xfrm>
            <a:off x="9219352" y="4349458"/>
            <a:ext cx="1590610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1" name="矩形 10"/>
          <p:cNvSpPr/>
          <p:nvPr/>
        </p:nvSpPr>
        <p:spPr>
          <a:xfrm>
            <a:off x="5237844" y="4350568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3630" y="3036895"/>
            <a:ext cx="538853" cy="413838"/>
          </a:xfrm>
          <a:prstGeom prst="rect">
            <a:avLst/>
          </a:prstGeom>
        </p:spPr>
      </p:pic>
      <p:pic>
        <p:nvPicPr>
          <p:cNvPr id="13" name="图片 12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83630" y="4801578"/>
            <a:ext cx="538853" cy="413838"/>
          </a:xfrm>
          <a:prstGeom prst="rect">
            <a:avLst/>
          </a:prstGeom>
        </p:spPr>
      </p:pic>
      <p:pic>
        <p:nvPicPr>
          <p:cNvPr id="14" name="图片 13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87367" y="3927235"/>
            <a:ext cx="539789" cy="441645"/>
          </a:xfrm>
          <a:prstGeom prst="rect">
            <a:avLst/>
          </a:prstGeom>
        </p:spPr>
      </p:pic>
      <p:cxnSp>
        <p:nvCxnSpPr>
          <p:cNvPr id="15" name="直接连接符 14"/>
          <p:cNvCxnSpPr>
            <a:stCxn id="12" idx="3"/>
            <a:endCxn id="14" idx="0"/>
          </p:cNvCxnSpPr>
          <p:nvPr/>
        </p:nvCxnSpPr>
        <p:spPr bwMode="auto">
          <a:xfrm>
            <a:off x="2322482" y="3243814"/>
            <a:ext cx="1134780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直接连接符 15"/>
          <p:cNvCxnSpPr>
            <a:stCxn id="13" idx="3"/>
            <a:endCxn id="14" idx="2"/>
          </p:cNvCxnSpPr>
          <p:nvPr/>
        </p:nvCxnSpPr>
        <p:spPr bwMode="auto">
          <a:xfrm flipV="1">
            <a:off x="2322482" y="4368881"/>
            <a:ext cx="1134780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77"/>
          <p:cNvSpPr txBox="1"/>
          <p:nvPr/>
        </p:nvSpPr>
        <p:spPr bwMode="auto">
          <a:xfrm>
            <a:off x="1152395" y="3424212"/>
            <a:ext cx="1625579" cy="323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18" name="TextBox 77"/>
          <p:cNvSpPr txBox="1"/>
          <p:nvPr/>
        </p:nvSpPr>
        <p:spPr bwMode="auto">
          <a:xfrm>
            <a:off x="1169856" y="5191059"/>
            <a:ext cx="1608118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242121"/>
              </p:ext>
            </p:extLst>
          </p:nvPr>
        </p:nvGraphicFramePr>
        <p:xfrm>
          <a:off x="4831720" y="2881225"/>
          <a:ext cx="2173031" cy="830154"/>
        </p:xfrm>
        <a:graphic>
          <a:graphicData uri="http://schemas.openxmlformats.org/drawingml/2006/table">
            <a:tbl>
              <a:tblPr firstRow="1" bandRow="1"/>
              <a:tblGrid>
                <a:gridCol w="1085771"/>
                <a:gridCol w="1087260"/>
              </a:tblGrid>
              <a:tr h="237280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адрес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адрес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0" name="直接箭头连接符 19"/>
          <p:cNvCxnSpPr/>
          <p:nvPr/>
        </p:nvCxnSpPr>
        <p:spPr bwMode="auto">
          <a:xfrm>
            <a:off x="7867431" y="3261248"/>
            <a:ext cx="1853797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21" name="文本框 41"/>
          <p:cNvSpPr txBox="1"/>
          <p:nvPr/>
        </p:nvSpPr>
        <p:spPr>
          <a:xfrm>
            <a:off x="8024215" y="2697425"/>
            <a:ext cx="2053709" cy="476831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000" dirty="0"/>
              <a:t> IP-адрес источника: 200.1.2.3</a:t>
            </a:r>
          </a:p>
          <a:p>
            <a:pPr fontAlgn="ctr"/>
            <a:r>
              <a:rPr lang="ru-RU" sz="1000" dirty="0"/>
              <a:t> IP-адрес назначения: 122.1.2.2</a:t>
            </a:r>
          </a:p>
        </p:txBody>
      </p:sp>
      <p:sp>
        <p:nvSpPr>
          <p:cNvPr id="22" name="椭圆 21"/>
          <p:cNvSpPr/>
          <p:nvPr/>
        </p:nvSpPr>
        <p:spPr bwMode="auto">
          <a:xfrm>
            <a:off x="7723944" y="2697425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cxnSp>
        <p:nvCxnSpPr>
          <p:cNvPr id="23" name="直接箭头连接符 22"/>
          <p:cNvCxnSpPr/>
          <p:nvPr/>
        </p:nvCxnSpPr>
        <p:spPr bwMode="auto">
          <a:xfrm>
            <a:off x="1567162" y="2763176"/>
            <a:ext cx="1889035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24" name="文本框 41"/>
          <p:cNvSpPr txBox="1"/>
          <p:nvPr/>
        </p:nvSpPr>
        <p:spPr>
          <a:xfrm>
            <a:off x="1631535" y="2217289"/>
            <a:ext cx="2095621" cy="45077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</a:t>
            </a:r>
            <a:r>
              <a:rPr lang="ru-RU" sz="1000" dirty="0"/>
              <a:t>IP-адрес источника: 200.1.2.3</a:t>
            </a:r>
          </a:p>
          <a:p>
            <a:pPr fontAlgn="ctr"/>
            <a:r>
              <a:rPr lang="ru-RU" sz="1000" dirty="0"/>
              <a:t> IP-адрес назначения: 192.168.1.1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1369866" y="2234866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sp>
        <p:nvSpPr>
          <p:cNvPr id="26" name="矩形 25"/>
          <p:cNvSpPr/>
          <p:nvPr/>
        </p:nvSpPr>
        <p:spPr bwMode="auto">
          <a:xfrm>
            <a:off x="4268355" y="1222056"/>
            <a:ext cx="2988688" cy="1107320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2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Поиск в таблице сопоставления NAT необходимого частного IP-адреса на основе публичного IP-адреса и преобразование IP-адреса назначения пакета IP-данных в частный адрес.</a:t>
            </a:r>
          </a:p>
        </p:txBody>
      </p:sp>
      <p:sp>
        <p:nvSpPr>
          <p:cNvPr id="27" name="任意多边形 26"/>
          <p:cNvSpPr/>
          <p:nvPr/>
        </p:nvSpPr>
        <p:spPr bwMode="auto">
          <a:xfrm>
            <a:off x="3556536" y="2534018"/>
            <a:ext cx="1381835" cy="685532"/>
          </a:xfrm>
          <a:custGeom>
            <a:avLst/>
            <a:gdLst>
              <a:gd name="connsiteX0" fmla="*/ 1473200 w 1473200"/>
              <a:gd name="connsiteY0" fmla="*/ 685800 h 685800"/>
              <a:gd name="connsiteX1" fmla="*/ 908050 w 1473200"/>
              <a:gd name="connsiteY1" fmla="*/ 0 h 685800"/>
              <a:gd name="connsiteX2" fmla="*/ 0 w 1473200"/>
              <a:gd name="connsiteY2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0" h="685800">
                <a:moveTo>
                  <a:pt x="1473200" y="685800"/>
                </a:moveTo>
                <a:lnTo>
                  <a:pt x="908050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47015" y="3910273"/>
            <a:ext cx="1087741" cy="403498"/>
            <a:chOff x="6687693" y="2768077"/>
            <a:chExt cx="1088166" cy="403656"/>
          </a:xfrm>
        </p:grpSpPr>
        <p:sp>
          <p:nvSpPr>
            <p:cNvPr id="29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0" name="TextBox 77"/>
            <p:cNvSpPr txBox="1"/>
            <p:nvPr/>
          </p:nvSpPr>
          <p:spPr bwMode="auto">
            <a:xfrm>
              <a:off x="6687693" y="2855341"/>
              <a:ext cx="1088166" cy="316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2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4831719" y="2451657"/>
            <a:ext cx="2322888" cy="5230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/>
            <a:r>
              <a:rPr lang="ru-RU" sz="11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Таблица сопоставления NAT</a:t>
            </a:r>
          </a:p>
          <a:p>
            <a:pPr marL="35986" fontAlgn="ctr"/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1109231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Настройка динамического NAT</a:t>
            </a:r>
          </a:p>
        </p:txBody>
      </p:sp>
      <p:sp>
        <p:nvSpPr>
          <p:cNvPr id="3" name="矩形 2"/>
          <p:cNvSpPr/>
          <p:nvPr/>
        </p:nvSpPr>
        <p:spPr>
          <a:xfrm>
            <a:off x="1031515" y="1798096"/>
            <a:ext cx="10604557" cy="338422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 address-group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group-index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start-address end-address</a:t>
            </a:r>
          </a:p>
        </p:txBody>
      </p:sp>
      <p:sp>
        <p:nvSpPr>
          <p:cNvPr id="4" name="矩形 3"/>
          <p:cNvSpPr/>
          <p:nvPr/>
        </p:nvSpPr>
        <p:spPr>
          <a:xfrm>
            <a:off x="551169" y="1366118"/>
            <a:ext cx="11084902" cy="338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763" indent="-342763" fontAlgn="ctr">
              <a:buFont typeface="+mj-lt"/>
              <a:buAutoNum type="arabicPeriod"/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Создание пула </a:t>
            </a:r>
            <a:r>
              <a:rPr lang="ru-RU" sz="1599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адресов.</a:t>
            </a:r>
            <a:endParaRPr lang="ru-RU" sz="1599" dirty="0">
              <a:latin typeface="Huawei Sans" panose="020C0503030203020204" pitchFamily="34" charset="0"/>
              <a:ea typeface="方正兰亭黑简体" panose="02000000000000000000" pitchFamily="2" charset="-122"/>
              <a:cs typeface="Courier New" panose="02070309020205020404" pitchFamily="49" charset="0"/>
              <a:sym typeface="Huawei Sans" panose="020C0503030203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1515" y="2230074"/>
            <a:ext cx="10604557" cy="707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диапазон публичных адрес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ов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.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group-index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указывает идентификатор пула адресов, а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start-address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и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end-address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указывают начальный и конечный адреса в пуле адресов, соответственно.</a:t>
            </a:r>
          </a:p>
        </p:txBody>
      </p:sp>
      <p:sp>
        <p:nvSpPr>
          <p:cNvPr id="6" name="矩形 5"/>
          <p:cNvSpPr/>
          <p:nvPr/>
        </p:nvSpPr>
        <p:spPr>
          <a:xfrm>
            <a:off x="1031515" y="3434600"/>
            <a:ext cx="10604557" cy="584547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acl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number </a:t>
            </a:r>
          </a:p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[Huawei-acl-basic-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number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rule permit source 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source-address source-wildcard </a:t>
            </a:r>
          </a:p>
        </p:txBody>
      </p:sp>
      <p:sp>
        <p:nvSpPr>
          <p:cNvPr id="7" name="矩形 6"/>
          <p:cNvSpPr/>
          <p:nvPr/>
        </p:nvSpPr>
        <p:spPr>
          <a:xfrm>
            <a:off x="551169" y="3002621"/>
            <a:ext cx="11084902" cy="338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763" indent="-342763" fontAlgn="ctr">
              <a:buFont typeface="+mj-lt"/>
              <a:buAutoNum type="arabicPeriod" startAt="2"/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Настройка правила ACL для NAT.</a:t>
            </a:r>
          </a:p>
        </p:txBody>
      </p:sp>
      <p:sp>
        <p:nvSpPr>
          <p:cNvPr id="8" name="矩形 7"/>
          <p:cNvSpPr/>
          <p:nvPr/>
        </p:nvSpPr>
        <p:spPr>
          <a:xfrm>
            <a:off x="1031515" y="4113962"/>
            <a:ext cx="10843159" cy="39924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Настройте базовый ACL в соответствии с диапазоном адресов источника, для которого требуется динамический NAT.</a:t>
            </a:r>
          </a:p>
        </p:txBody>
      </p:sp>
      <p:sp>
        <p:nvSpPr>
          <p:cNvPr id="9" name="矩形 8"/>
          <p:cNvSpPr/>
          <p:nvPr/>
        </p:nvSpPr>
        <p:spPr>
          <a:xfrm>
            <a:off x="1031515" y="5038738"/>
            <a:ext cx="10604557" cy="338422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[Huawei-GigabitEthernet0/0/0]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 outbound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acl-number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address-group </a:t>
            </a:r>
            <a:r>
              <a:rPr lang="ru-RU" sz="1599" i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group-index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no-pat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]</a:t>
            </a:r>
          </a:p>
        </p:txBody>
      </p:sp>
      <p:sp>
        <p:nvSpPr>
          <p:cNvPr id="10" name="矩形 9"/>
          <p:cNvSpPr/>
          <p:nvPr/>
        </p:nvSpPr>
        <p:spPr>
          <a:xfrm>
            <a:off x="551169" y="4606760"/>
            <a:ext cx="11084902" cy="3384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763" indent="-342763" fontAlgn="ctr">
              <a:buFont typeface="+mj-lt"/>
              <a:buAutoNum type="arabicPeriod" startAt="3"/>
            </a:pPr>
            <a:r>
              <a:rPr lang="ru-RU" sz="1599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Настройка исходящего NAT 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с пулом адресов в представлении интерфейса.</a:t>
            </a:r>
          </a:p>
        </p:txBody>
      </p:sp>
      <p:sp>
        <p:nvSpPr>
          <p:cNvPr id="11" name="矩形 10"/>
          <p:cNvSpPr/>
          <p:nvPr/>
        </p:nvSpPr>
        <p:spPr>
          <a:xfrm>
            <a:off x="1031515" y="5470716"/>
            <a:ext cx="10604557" cy="7076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399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Привяжите правило ACL к пулу адресов для динамического NAT на интерфейсе. Параметр </a:t>
            </a:r>
            <a:r>
              <a:rPr lang="ru-RU" sz="15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no-pat</a:t>
            </a: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указывает, что преобразование порта не выполняется.</a:t>
            </a:r>
          </a:p>
        </p:txBody>
      </p:sp>
    </p:spTree>
    <p:extLst>
      <p:ext uri="{BB962C8B-B14F-4D97-AF65-F5344CB8AC3E}">
        <p14:creationId xmlns:p14="http://schemas.microsoft.com/office/powerpoint/2010/main" val="25060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настройки динамического NAT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594465" y="1272983"/>
            <a:ext cx="3931625" cy="2745712"/>
          </a:xfrm>
          <a:prstGeom prst="roundRect">
            <a:avLst>
              <a:gd name="adj" fmla="val 7563"/>
            </a:avLst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5230" y="1272983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81990" y="4428929"/>
            <a:ext cx="7049221" cy="1922853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ct val="15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[R1]nat address-group 1 122.1.2.1 122.1.2.3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[R1]acl 2000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[R1-acl-basic-2000]rule 5 permit source 192.168.1.0 0.0.0.255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[R1-acl-basic-2000]quit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 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outbound 2000 address-group 1 no-pat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369331" y="3993646"/>
            <a:ext cx="10597200" cy="40584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664" indent="-185664" algn="just" fontAlgn="ctr">
              <a:lnSpc>
                <a:spcPts val="2399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динамический NAT на R1 для динамического сопоставления частных адресов внутренних узлов с публичными адресами.</a:t>
            </a:r>
          </a:p>
        </p:txBody>
      </p:sp>
      <p:cxnSp>
        <p:nvCxnSpPr>
          <p:cNvPr id="7" name="直接连接符 6"/>
          <p:cNvCxnSpPr>
            <a:stCxn id="9" idx="3"/>
            <a:endCxn id="10" idx="1"/>
          </p:cNvCxnSpPr>
          <p:nvPr/>
        </p:nvCxnSpPr>
        <p:spPr bwMode="auto">
          <a:xfrm>
            <a:off x="2924295" y="2633133"/>
            <a:ext cx="6613841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2416761"/>
            <a:ext cx="540989" cy="442626"/>
          </a:xfrm>
          <a:prstGeom prst="rect">
            <a:avLst/>
          </a:prstGeom>
          <a:noFill/>
        </p:spPr>
      </p:pic>
      <p:pic>
        <p:nvPicPr>
          <p:cNvPr id="9" name="图片 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5442" y="2426213"/>
            <a:ext cx="538853" cy="413838"/>
          </a:xfrm>
          <a:prstGeom prst="rect">
            <a:avLst/>
          </a:prstGeom>
        </p:spPr>
      </p:pic>
      <p:pic>
        <p:nvPicPr>
          <p:cNvPr id="10" name="图片 9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38135" y="2417251"/>
            <a:ext cx="539789" cy="441645"/>
          </a:xfrm>
          <a:prstGeom prst="rect">
            <a:avLst/>
          </a:prstGeom>
        </p:spPr>
      </p:pic>
      <p:sp>
        <p:nvSpPr>
          <p:cNvPr id="11" name="TextBox 77"/>
          <p:cNvSpPr txBox="1"/>
          <p:nvPr/>
        </p:nvSpPr>
        <p:spPr bwMode="auto">
          <a:xfrm>
            <a:off x="1881990" y="2824975"/>
            <a:ext cx="160085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2" name="TextBox 77"/>
          <p:cNvSpPr txBox="1"/>
          <p:nvPr/>
        </p:nvSpPr>
        <p:spPr bwMode="auto">
          <a:xfrm>
            <a:off x="9086658" y="2857430"/>
            <a:ext cx="1469870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3" name="矩形 12"/>
          <p:cNvSpPr/>
          <p:nvPr/>
        </p:nvSpPr>
        <p:spPr>
          <a:xfrm>
            <a:off x="5237844" y="2857544"/>
            <a:ext cx="557948" cy="5230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R1</a:t>
            </a:r>
          </a:p>
        </p:txBody>
      </p:sp>
      <p:pic>
        <p:nvPicPr>
          <p:cNvPr id="14" name="图片 1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5442" y="1543872"/>
            <a:ext cx="538853" cy="413838"/>
          </a:xfrm>
          <a:prstGeom prst="rect">
            <a:avLst/>
          </a:prstGeom>
        </p:spPr>
      </p:pic>
      <p:pic>
        <p:nvPicPr>
          <p:cNvPr id="15" name="图片 14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5442" y="3308555"/>
            <a:ext cx="538853" cy="413838"/>
          </a:xfrm>
          <a:prstGeom prst="rect">
            <a:avLst/>
          </a:prstGeom>
        </p:spPr>
      </p:pic>
      <p:pic>
        <p:nvPicPr>
          <p:cNvPr id="16" name="图片 15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04713" y="2426213"/>
            <a:ext cx="539789" cy="441645"/>
          </a:xfrm>
          <a:prstGeom prst="rect">
            <a:avLst/>
          </a:prstGeom>
        </p:spPr>
      </p:pic>
      <p:cxnSp>
        <p:nvCxnSpPr>
          <p:cNvPr id="17" name="直接连接符 16"/>
          <p:cNvCxnSpPr>
            <a:stCxn id="14" idx="3"/>
            <a:endCxn id="16" idx="0"/>
          </p:cNvCxnSpPr>
          <p:nvPr/>
        </p:nvCxnSpPr>
        <p:spPr bwMode="auto">
          <a:xfrm>
            <a:off x="2924294" y="1750791"/>
            <a:ext cx="950314" cy="67542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直接连接符 17"/>
          <p:cNvCxnSpPr>
            <a:stCxn id="15" idx="3"/>
            <a:endCxn id="16" idx="2"/>
          </p:cNvCxnSpPr>
          <p:nvPr/>
        </p:nvCxnSpPr>
        <p:spPr bwMode="auto">
          <a:xfrm flipV="1">
            <a:off x="2924294" y="2867859"/>
            <a:ext cx="950314" cy="647616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77"/>
          <p:cNvSpPr txBox="1"/>
          <p:nvPr/>
        </p:nvSpPr>
        <p:spPr bwMode="auto">
          <a:xfrm>
            <a:off x="1881990" y="1931189"/>
            <a:ext cx="160085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0" name="TextBox 77"/>
          <p:cNvSpPr txBox="1"/>
          <p:nvPr/>
        </p:nvSpPr>
        <p:spPr bwMode="auto">
          <a:xfrm>
            <a:off x="1881990" y="3698036"/>
            <a:ext cx="160085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173181" y="2363387"/>
            <a:ext cx="1570475" cy="504472"/>
            <a:chOff x="7175983" y="2324318"/>
            <a:chExt cx="1571088" cy="504669"/>
          </a:xfrm>
        </p:grpSpPr>
        <p:sp>
          <p:nvSpPr>
            <p:cNvPr id="22" name="Freeform 159"/>
            <p:cNvSpPr/>
            <p:nvPr/>
          </p:nvSpPr>
          <p:spPr>
            <a:xfrm flipH="1">
              <a:off x="7440181" y="2324318"/>
              <a:ext cx="1048594" cy="5046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3" name="TextBox 77"/>
            <p:cNvSpPr txBox="1"/>
            <p:nvPr/>
          </p:nvSpPr>
          <p:spPr bwMode="auto">
            <a:xfrm>
              <a:off x="7175983" y="2450309"/>
              <a:ext cx="1571088" cy="347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24" name="TextBox 77"/>
          <p:cNvSpPr txBox="1"/>
          <p:nvPr/>
        </p:nvSpPr>
        <p:spPr bwMode="auto">
          <a:xfrm>
            <a:off x="5735856" y="2629009"/>
            <a:ext cx="108774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defTabSz="1001248" eaLnBrk="0" fontAlgn="ctr" hangingPunct="0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GE0/0/1</a:t>
            </a:r>
          </a:p>
        </p:txBody>
      </p:sp>
    </p:spTree>
    <p:extLst>
      <p:ext uri="{BB962C8B-B14F-4D97-AF65-F5344CB8AC3E}">
        <p14:creationId xmlns:p14="http://schemas.microsoft.com/office/powerpoint/2010/main" val="178574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/>
              <a:t>Трансляция сетевых адресов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0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Статический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Динамический NAT</a:t>
            </a:r>
          </a:p>
          <a:p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NAPT и Easy IP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NAT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93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160434"/>
            <a:ext cx="11306175" cy="4680000"/>
          </a:xfrm>
        </p:spPr>
        <p:txBody>
          <a:bodyPr/>
          <a:lstStyle/>
          <a:p>
            <a:r>
              <a:rPr lang="ru-RU" sz="1200" dirty="0"/>
              <a:t>Динамический NAT не преобразует номера портов. Он относится к трансляции адресов без порта (No-PAT). В этом режиме сопоставление публичных и частных адресов по-прежнему осуществляется по принципу 1:1, что не позволяет увеличить коэффициент использования публичных адресов.</a:t>
            </a:r>
          </a:p>
          <a:p>
            <a:r>
              <a:rPr lang="ru-RU" sz="1200" dirty="0"/>
              <a:t>Трансляция сетевых адресов и портов (NAPT): преобразование IP-адреса и номеров портов с нескольких внутренних узлов в один публичный IP-адрес в пуле адресов. Таким образом реализуется сопоставление </a:t>
            </a:r>
            <a:r>
              <a:rPr lang="ru-RU" sz="1200" dirty="0" smtClean="0"/>
              <a:t>1:n </a:t>
            </a:r>
            <a:r>
              <a:rPr lang="ru-RU" sz="1200" dirty="0"/>
              <a:t>между публичными и частными адресами, что эффективно улучшает использование публичных адресов.</a:t>
            </a:r>
          </a:p>
          <a:p>
            <a:endParaRPr lang="zh-CN" altLang="en-US" sz="1400" dirty="0"/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NAPT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862270" y="4918041"/>
            <a:ext cx="3313836" cy="1454297"/>
            <a:chOff x="4580616" y="2140578"/>
            <a:chExt cx="1834741" cy="1439903"/>
          </a:xfrm>
        </p:grpSpPr>
        <p:sp>
          <p:nvSpPr>
            <p:cNvPr id="6" name="TextBox 77"/>
            <p:cNvSpPr txBox="1"/>
            <p:nvPr/>
          </p:nvSpPr>
          <p:spPr bwMode="auto">
            <a:xfrm>
              <a:off x="4580616" y="2140578"/>
              <a:ext cx="1834741" cy="1439903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599" dirty="0">
                <a:sym typeface="Huawei Sans" panose="020C0503030203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592133" y="2165234"/>
              <a:ext cx="1822935" cy="54322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Таблица сопоставления NAT</a:t>
              </a:r>
            </a:p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----------------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120462" y="2911622"/>
            <a:ext cx="4416641" cy="2810368"/>
          </a:xfrm>
          <a:prstGeom prst="roundRect">
            <a:avLst>
              <a:gd name="adj" fmla="val 7563"/>
            </a:avLst>
          </a:prstGeom>
          <a:noFill/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63169" y="2949731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cxnSp>
        <p:nvCxnSpPr>
          <p:cNvPr id="10" name="直接连接符 9"/>
          <p:cNvCxnSpPr>
            <a:stCxn id="12" idx="3"/>
            <a:endCxn id="13" idx="1"/>
          </p:cNvCxnSpPr>
          <p:nvPr/>
        </p:nvCxnSpPr>
        <p:spPr bwMode="auto">
          <a:xfrm>
            <a:off x="2601245" y="4340818"/>
            <a:ext cx="6797582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4124447"/>
            <a:ext cx="540989" cy="442626"/>
          </a:xfrm>
          <a:prstGeom prst="rect">
            <a:avLst/>
          </a:prstGeom>
          <a:noFill/>
        </p:spPr>
      </p:pic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2393" y="4133899"/>
            <a:ext cx="538853" cy="413838"/>
          </a:xfrm>
          <a:prstGeom prst="rect">
            <a:avLst/>
          </a:prstGeom>
        </p:spPr>
      </p:pic>
      <p:pic>
        <p:nvPicPr>
          <p:cNvPr id="13" name="图片 12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98827" y="4124936"/>
            <a:ext cx="539789" cy="441645"/>
          </a:xfrm>
          <a:prstGeom prst="rect">
            <a:avLst/>
          </a:prstGeom>
        </p:spPr>
      </p:pic>
      <p:sp>
        <p:nvSpPr>
          <p:cNvPr id="14" name="TextBox 77"/>
          <p:cNvSpPr txBox="1"/>
          <p:nvPr/>
        </p:nvSpPr>
        <p:spPr bwMode="auto">
          <a:xfrm>
            <a:off x="1578944" y="4532661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5" name="TextBox 77"/>
          <p:cNvSpPr txBox="1"/>
          <p:nvPr/>
        </p:nvSpPr>
        <p:spPr bwMode="auto">
          <a:xfrm>
            <a:off x="9066063" y="4542692"/>
            <a:ext cx="1488313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6" name="TextBox 77"/>
          <p:cNvSpPr txBox="1"/>
          <p:nvPr/>
        </p:nvSpPr>
        <p:spPr bwMode="auto">
          <a:xfrm>
            <a:off x="5770514" y="4030889"/>
            <a:ext cx="108774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7" name="矩形 16"/>
          <p:cNvSpPr/>
          <p:nvPr/>
        </p:nvSpPr>
        <p:spPr>
          <a:xfrm>
            <a:off x="5237844" y="4565231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8" name="图片 17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2393" y="3251557"/>
            <a:ext cx="538853" cy="413838"/>
          </a:xfrm>
          <a:prstGeom prst="rect">
            <a:avLst/>
          </a:prstGeom>
        </p:spPr>
      </p:pic>
      <p:pic>
        <p:nvPicPr>
          <p:cNvPr id="19" name="图片 1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62393" y="5016241"/>
            <a:ext cx="538853" cy="413838"/>
          </a:xfrm>
          <a:prstGeom prst="rect">
            <a:avLst/>
          </a:prstGeom>
        </p:spPr>
      </p:pic>
      <p:pic>
        <p:nvPicPr>
          <p:cNvPr id="20" name="图片 19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40008" y="4141898"/>
            <a:ext cx="539789" cy="441645"/>
          </a:xfrm>
          <a:prstGeom prst="rect">
            <a:avLst/>
          </a:prstGeom>
        </p:spPr>
      </p:pic>
      <p:cxnSp>
        <p:nvCxnSpPr>
          <p:cNvPr id="21" name="直接连接符 20"/>
          <p:cNvCxnSpPr>
            <a:stCxn id="18" idx="3"/>
            <a:endCxn id="20" idx="0"/>
          </p:cNvCxnSpPr>
          <p:nvPr/>
        </p:nvCxnSpPr>
        <p:spPr bwMode="auto">
          <a:xfrm>
            <a:off x="2601245" y="3458477"/>
            <a:ext cx="1108657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接连接符 21"/>
          <p:cNvCxnSpPr>
            <a:stCxn id="19" idx="3"/>
            <a:endCxn id="20" idx="2"/>
          </p:cNvCxnSpPr>
          <p:nvPr/>
        </p:nvCxnSpPr>
        <p:spPr bwMode="auto">
          <a:xfrm flipV="1">
            <a:off x="2601245" y="4583544"/>
            <a:ext cx="1108657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77"/>
          <p:cNvSpPr txBox="1"/>
          <p:nvPr/>
        </p:nvSpPr>
        <p:spPr bwMode="auto">
          <a:xfrm>
            <a:off x="1578944" y="3638875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4" name="TextBox 77"/>
          <p:cNvSpPr txBox="1"/>
          <p:nvPr/>
        </p:nvSpPr>
        <p:spPr bwMode="auto">
          <a:xfrm>
            <a:off x="1578944" y="5405722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/>
          </p:nvPr>
        </p:nvGraphicFramePr>
        <p:xfrm>
          <a:off x="6681526" y="3133526"/>
          <a:ext cx="851770" cy="855996"/>
        </p:xfrm>
        <a:graphic>
          <a:graphicData uri="http://schemas.openxmlformats.org/drawingml/2006/table">
            <a:tbl>
              <a:tblPr firstRow="1" bandRow="1"/>
              <a:tblGrid>
                <a:gridCol w="851770"/>
              </a:tblGrid>
              <a:tr h="285249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249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5249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122.1.2.3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/>
          </p:nvPr>
        </p:nvGraphicFramePr>
        <p:xfrm>
          <a:off x="5924126" y="5425357"/>
          <a:ext cx="3181149" cy="830154"/>
        </p:xfrm>
        <a:graphic>
          <a:graphicData uri="http://schemas.openxmlformats.org/drawingml/2006/table">
            <a:tbl>
              <a:tblPr firstRow="1" bandRow="1"/>
              <a:tblGrid>
                <a:gridCol w="1589484"/>
                <a:gridCol w="1591665"/>
              </a:tblGrid>
              <a:tr h="37323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192.168.1.1:10321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122.1.2.2:1025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192.168.1.2:17087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122.1.2.2:1026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" name="任意多边形 26"/>
          <p:cNvSpPr/>
          <p:nvPr/>
        </p:nvSpPr>
        <p:spPr bwMode="auto">
          <a:xfrm>
            <a:off x="5819741" y="4434743"/>
            <a:ext cx="421553" cy="522388"/>
          </a:xfrm>
          <a:custGeom>
            <a:avLst/>
            <a:gdLst>
              <a:gd name="connsiteX0" fmla="*/ 0 w 615950"/>
              <a:gd name="connsiteY0" fmla="*/ 0 h 1422400"/>
              <a:gd name="connsiteX1" fmla="*/ 101600 w 615950"/>
              <a:gd name="connsiteY1" fmla="*/ 0 h 1422400"/>
              <a:gd name="connsiteX2" fmla="*/ 615950 w 615950"/>
              <a:gd name="connsiteY2" fmla="*/ 1422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950" h="1422400">
                <a:moveTo>
                  <a:pt x="0" y="0"/>
                </a:moveTo>
                <a:lnTo>
                  <a:pt x="101600" y="0"/>
                </a:lnTo>
                <a:lnTo>
                  <a:pt x="615950" y="142240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28" name="TextBox 77"/>
          <p:cNvSpPr txBox="1"/>
          <p:nvPr/>
        </p:nvSpPr>
        <p:spPr bwMode="auto">
          <a:xfrm>
            <a:off x="3900590" y="4344188"/>
            <a:ext cx="1431583" cy="338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7173181" y="4079072"/>
            <a:ext cx="1570475" cy="504472"/>
            <a:chOff x="7175983" y="2324318"/>
            <a:chExt cx="1571088" cy="504669"/>
          </a:xfrm>
        </p:grpSpPr>
        <p:sp>
          <p:nvSpPr>
            <p:cNvPr id="30" name="Freeform 159"/>
            <p:cNvSpPr/>
            <p:nvPr/>
          </p:nvSpPr>
          <p:spPr>
            <a:xfrm flipH="1">
              <a:off x="7440181" y="2324318"/>
              <a:ext cx="1048594" cy="5046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1" name="TextBox 77"/>
            <p:cNvSpPr txBox="1"/>
            <p:nvPr/>
          </p:nvSpPr>
          <p:spPr bwMode="auto">
            <a:xfrm>
              <a:off x="7175983" y="2450309"/>
              <a:ext cx="1571088" cy="347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11290" y="2708550"/>
            <a:ext cx="1818518" cy="1320690"/>
            <a:chOff x="4462636" y="2148755"/>
            <a:chExt cx="2205752" cy="1439903"/>
          </a:xfrm>
        </p:grpSpPr>
        <p:sp>
          <p:nvSpPr>
            <p:cNvPr id="33" name="TextBox 77"/>
            <p:cNvSpPr txBox="1"/>
            <p:nvPr/>
          </p:nvSpPr>
          <p:spPr bwMode="auto">
            <a:xfrm>
              <a:off x="4580326" y="2148755"/>
              <a:ext cx="1834741" cy="1439903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200" dirty="0">
                <a:sym typeface="Huawei Sans" panose="020C0503030203020204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462636" y="2165234"/>
              <a:ext cx="2205752" cy="83297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>
                <a:spcBef>
                  <a:spcPts val="200"/>
                </a:spcBef>
              </a:pPr>
              <a:r>
                <a:rPr lang="ru-RU" sz="1200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Пул адресов NAT</a:t>
              </a:r>
            </a:p>
            <a:p>
              <a:pPr marL="35986" fontAlgn="ctr">
                <a:spcBef>
                  <a:spcPts val="200"/>
                </a:spcBef>
              </a:pPr>
              <a:r>
                <a:rPr lang="ru-RU" sz="1200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--------------------</a:t>
              </a:r>
            </a:p>
          </p:txBody>
        </p:sp>
      </p:grpSp>
      <p:sp>
        <p:nvSpPr>
          <p:cNvPr id="35" name="Right Arrow 157"/>
          <p:cNvSpPr/>
          <p:nvPr/>
        </p:nvSpPr>
        <p:spPr>
          <a:xfrm rot="19725846">
            <a:off x="5738011" y="3512731"/>
            <a:ext cx="682191" cy="344145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rgbClr val="1AABE2">
                  <a:lumMod val="5000"/>
                  <a:lumOff val="95000"/>
                  <a:alpha val="0"/>
                </a:srgbClr>
              </a:gs>
              <a:gs pos="81000">
                <a:srgbClr val="99DFF9"/>
              </a:gs>
            </a:gsLst>
            <a:lin ang="0" scaled="1"/>
            <a:tileRect/>
          </a:gradFill>
          <a:ln w="15875" cap="flat" cmpd="sng" algn="ctr">
            <a:gradFill flip="none" rotWithShape="1">
              <a:gsLst>
                <a:gs pos="0">
                  <a:srgbClr val="1AABE2">
                    <a:lumMod val="5000"/>
                    <a:lumOff val="95000"/>
                  </a:srgbClr>
                </a:gs>
                <a:gs pos="100000">
                  <a:srgbClr val="00B0F0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algn="ctr" defTabSz="914034" fontAlgn="ctr">
              <a:defRPr/>
            </a:pPr>
            <a:endParaRPr lang="zh-CN" altLang="en-US" sz="1799" kern="0">
              <a:solidFill>
                <a:prstClr val="white"/>
              </a:solidFill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547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NAPT (1)</a:t>
            </a:r>
          </a:p>
        </p:txBody>
      </p:sp>
      <p:sp>
        <p:nvSpPr>
          <p:cNvPr id="5" name="TextBox 77"/>
          <p:cNvSpPr txBox="1"/>
          <p:nvPr/>
        </p:nvSpPr>
        <p:spPr bwMode="auto">
          <a:xfrm>
            <a:off x="4527733" y="1894786"/>
            <a:ext cx="1225018" cy="1305575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8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35986" algn="l" fontAlgn="ctr">
              <a:spcBef>
                <a:spcPts val="200"/>
              </a:spcBef>
            </a:pPr>
            <a:endParaRPr lang="en-US" altLang="zh-CN" sz="1399" dirty="0">
              <a:sym typeface="Huawei Sans" panose="020C0503030203020204" pitchFamily="34" charset="0"/>
            </a:endParaRPr>
          </a:p>
        </p:txBody>
      </p:sp>
      <p:sp>
        <p:nvSpPr>
          <p:cNvPr id="6" name="圆角矩形 5"/>
          <p:cNvSpPr/>
          <p:nvPr/>
        </p:nvSpPr>
        <p:spPr bwMode="auto">
          <a:xfrm>
            <a:off x="3876551" y="2674249"/>
            <a:ext cx="1611636" cy="274354"/>
          </a:xfrm>
          <a:prstGeom prst="roundRect">
            <a:avLst/>
          </a:prstGeom>
          <a:solidFill>
            <a:srgbClr val="FFF2CC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Выбор</a:t>
            </a:r>
            <a:endParaRPr lang="ru-RU" sz="1200" dirty="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84823" y="4883107"/>
            <a:ext cx="3360287" cy="1341497"/>
            <a:chOff x="4580327" y="2165235"/>
            <a:chExt cx="1834741" cy="1479521"/>
          </a:xfrm>
        </p:grpSpPr>
        <p:sp>
          <p:nvSpPr>
            <p:cNvPr id="8" name="TextBox 77"/>
            <p:cNvSpPr txBox="1"/>
            <p:nvPr/>
          </p:nvSpPr>
          <p:spPr bwMode="auto">
            <a:xfrm>
              <a:off x="4580327" y="2204853"/>
              <a:ext cx="1834741" cy="1439903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599" dirty="0">
                <a:sym typeface="Huawei Sans" panose="020C0503030203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592133" y="2165235"/>
              <a:ext cx="1822935" cy="60510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Таблица соответствия</a:t>
              </a:r>
            </a:p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</a:t>
              </a:r>
            </a:p>
          </p:txBody>
        </p:sp>
      </p:grpSp>
      <p:cxnSp>
        <p:nvCxnSpPr>
          <p:cNvPr id="10" name="直接箭头连接符 9"/>
          <p:cNvCxnSpPr/>
          <p:nvPr/>
        </p:nvCxnSpPr>
        <p:spPr bwMode="auto">
          <a:xfrm>
            <a:off x="2130667" y="2387019"/>
            <a:ext cx="2068218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1" name="文本框 32"/>
          <p:cNvSpPr txBox="1"/>
          <p:nvPr/>
        </p:nvSpPr>
        <p:spPr>
          <a:xfrm>
            <a:off x="2139689" y="1817457"/>
            <a:ext cx="1936434" cy="467817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192.168.1.1:10321</a:t>
            </a:r>
          </a:p>
          <a:p>
            <a:pPr fontAlgn="ctr"/>
            <a:r>
              <a:rPr lang="ru-RU" sz="1200" dirty="0"/>
              <a:t> Назначение: 200.1.2.3:80</a:t>
            </a:r>
          </a:p>
        </p:txBody>
      </p:sp>
      <p:sp>
        <p:nvSpPr>
          <p:cNvPr id="12" name="椭圆 11"/>
          <p:cNvSpPr/>
          <p:nvPr/>
        </p:nvSpPr>
        <p:spPr bwMode="auto">
          <a:xfrm>
            <a:off x="1843067" y="1817456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cxnSp>
        <p:nvCxnSpPr>
          <p:cNvPr id="13" name="直接箭头连接符 12"/>
          <p:cNvCxnSpPr/>
          <p:nvPr/>
        </p:nvCxnSpPr>
        <p:spPr bwMode="auto">
          <a:xfrm>
            <a:off x="8656549" y="2665293"/>
            <a:ext cx="1819789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4" name="文本框 32"/>
          <p:cNvSpPr txBox="1"/>
          <p:nvPr/>
        </p:nvSpPr>
        <p:spPr>
          <a:xfrm>
            <a:off x="8695276" y="2093905"/>
            <a:ext cx="2277524" cy="467817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122.1.2.2:1025</a:t>
            </a:r>
          </a:p>
          <a:p>
            <a:pPr fontAlgn="ctr"/>
            <a:r>
              <a:rPr lang="ru-RU" sz="1200" dirty="0"/>
              <a:t> Назначение: 200.1.2.3:80</a:t>
            </a:r>
          </a:p>
        </p:txBody>
      </p:sp>
      <p:sp>
        <p:nvSpPr>
          <p:cNvPr id="15" name="椭圆 14"/>
          <p:cNvSpPr/>
          <p:nvPr/>
        </p:nvSpPr>
        <p:spPr bwMode="auto">
          <a:xfrm>
            <a:off x="8382461" y="2093904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4709204" y="2436020"/>
          <a:ext cx="778984" cy="764556"/>
        </p:xfrm>
        <a:graphic>
          <a:graphicData uri="http://schemas.openxmlformats.org/drawingml/2006/table">
            <a:tbl>
              <a:tblPr firstRow="1" bandRow="1"/>
              <a:tblGrid>
                <a:gridCol w="778984"/>
              </a:tblGrid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4780">
                <a:tc>
                  <a:txBody>
                    <a:bodyPr/>
                    <a:lstStyle/>
                    <a:p>
                      <a:pPr marL="0" algn="l" defTabSz="914034" rtl="0" eaLnBrk="1" fontAlgn="ctr" latinLnBrk="0" hangingPunct="1"/>
                      <a:r>
                        <a:rPr lang="ru-RU" sz="12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122.1.2.3</a:t>
                      </a:r>
                    </a:p>
                  </a:txBody>
                  <a:tcPr marL="45702" marR="45702" marT="35986" marB="35986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 bwMode="auto">
          <a:xfrm>
            <a:off x="5835359" y="1626414"/>
            <a:ext cx="2486189" cy="791167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1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Шаг </a:t>
            </a:r>
            <a:r>
              <a:rPr lang="ru-RU" sz="1100" dirty="0" smtClean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1.</a:t>
            </a:r>
            <a:endParaRPr lang="ru-RU" sz="110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  <a:p>
            <a:pPr defTabSz="914034" fontAlgn="ctr"/>
            <a:r>
              <a:rPr lang="ru-RU" sz="11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Выбирает адрес из пула адресов и преобразует и IP-адрес источника и номер порта.</a:t>
            </a:r>
          </a:p>
        </p:txBody>
      </p:sp>
      <p:cxnSp>
        <p:nvCxnSpPr>
          <p:cNvPr id="18" name="直接箭头连接符 17"/>
          <p:cNvCxnSpPr>
            <a:stCxn id="16" idx="3"/>
          </p:cNvCxnSpPr>
          <p:nvPr/>
        </p:nvCxnSpPr>
        <p:spPr bwMode="auto">
          <a:xfrm flipV="1">
            <a:off x="5488188" y="2665293"/>
            <a:ext cx="2894273" cy="153005"/>
          </a:xfrm>
          <a:prstGeom prst="straightConnector1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</p:cxnSp>
      <p:sp>
        <p:nvSpPr>
          <p:cNvPr id="19" name="任意多边形 18"/>
          <p:cNvSpPr/>
          <p:nvPr/>
        </p:nvSpPr>
        <p:spPr bwMode="auto">
          <a:xfrm>
            <a:off x="5515379" y="2872357"/>
            <a:ext cx="1088664" cy="2046673"/>
          </a:xfrm>
          <a:custGeom>
            <a:avLst/>
            <a:gdLst>
              <a:gd name="connsiteX0" fmla="*/ 0 w 615950"/>
              <a:gd name="connsiteY0" fmla="*/ 0 h 1422400"/>
              <a:gd name="connsiteX1" fmla="*/ 101600 w 615950"/>
              <a:gd name="connsiteY1" fmla="*/ 0 h 1422400"/>
              <a:gd name="connsiteX2" fmla="*/ 615950 w 615950"/>
              <a:gd name="connsiteY2" fmla="*/ 1422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950" h="1422400">
                <a:moveTo>
                  <a:pt x="0" y="0"/>
                </a:moveTo>
                <a:lnTo>
                  <a:pt x="101600" y="0"/>
                </a:lnTo>
                <a:lnTo>
                  <a:pt x="615950" y="142240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835359" y="3906043"/>
            <a:ext cx="3515567" cy="872308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0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Шаг </a:t>
            </a:r>
            <a:r>
              <a:rPr lang="ru-RU" sz="1000" dirty="0" smtClean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2.</a:t>
            </a:r>
            <a:endParaRPr lang="ru-RU" sz="1000" dirty="0">
              <a:latin typeface="Huawei Sans" panose="020C0503030203020204" pitchFamily="34" charset="0"/>
              <a:ea typeface="方正兰亭黑简体"/>
              <a:sym typeface="Huawei Sans" panose="020C0503030203020204" pitchFamily="34" charset="0"/>
            </a:endParaRPr>
          </a:p>
          <a:p>
            <a:pPr defTabSz="914034" fontAlgn="ctr"/>
            <a:r>
              <a:rPr lang="ru-RU" sz="10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Генерирует временную таблицу сопоставления NAT, в которую записывается:</a:t>
            </a:r>
          </a:p>
          <a:p>
            <a:pPr defTabSz="914034" fontAlgn="ctr"/>
            <a:r>
              <a:rPr lang="ru-RU" sz="10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[IP-адрес источника:номер порта перед преобразованием], [IP-адрес:номер порта после преобразования].</a:t>
            </a:r>
          </a:p>
        </p:txBody>
      </p:sp>
      <p:graphicFrame>
        <p:nvGraphicFramePr>
          <p:cNvPr id="21" name="表格 20"/>
          <p:cNvGraphicFramePr>
            <a:graphicFrameLocks noGrp="1"/>
          </p:cNvGraphicFramePr>
          <p:nvPr>
            <p:extLst/>
          </p:nvPr>
        </p:nvGraphicFramePr>
        <p:xfrm>
          <a:off x="6178963" y="5327862"/>
          <a:ext cx="3077281" cy="830154"/>
        </p:xfrm>
        <a:graphic>
          <a:graphicData uri="http://schemas.openxmlformats.org/drawingml/2006/table">
            <a:tbl>
              <a:tblPr firstRow="1" bandRow="1"/>
              <a:tblGrid>
                <a:gridCol w="1537585"/>
                <a:gridCol w="1539696"/>
              </a:tblGrid>
              <a:tr h="37323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192.168.1.1:10321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122.1.2.2:1025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192.168.1.2:17087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122.1.2.2:1026</a:t>
                      </a:r>
                    </a:p>
                  </a:txBody>
                  <a:tcPr marL="19043" marR="19043" marT="19043" marB="19043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2" name="直接连接符 21"/>
          <p:cNvCxnSpPr>
            <a:stCxn id="24" idx="3"/>
            <a:endCxn id="25" idx="1"/>
          </p:cNvCxnSpPr>
          <p:nvPr/>
        </p:nvCxnSpPr>
        <p:spPr bwMode="auto">
          <a:xfrm>
            <a:off x="2335450" y="3596229"/>
            <a:ext cx="7215653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3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66368" y="3379858"/>
            <a:ext cx="540989" cy="442626"/>
          </a:xfrm>
          <a:prstGeom prst="rect">
            <a:avLst/>
          </a:prstGeom>
          <a:noFill/>
        </p:spPr>
      </p:pic>
      <p:pic>
        <p:nvPicPr>
          <p:cNvPr id="24" name="图片 2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3389310"/>
            <a:ext cx="538853" cy="413838"/>
          </a:xfrm>
          <a:prstGeom prst="rect">
            <a:avLst/>
          </a:prstGeom>
        </p:spPr>
      </p:pic>
      <p:pic>
        <p:nvPicPr>
          <p:cNvPr id="25" name="图片 24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51103" y="3380347"/>
            <a:ext cx="539789" cy="441645"/>
          </a:xfrm>
          <a:prstGeom prst="rect">
            <a:avLst/>
          </a:prstGeom>
        </p:spPr>
      </p:pic>
      <p:sp>
        <p:nvSpPr>
          <p:cNvPr id="26" name="TextBox 77"/>
          <p:cNvSpPr txBox="1"/>
          <p:nvPr/>
        </p:nvSpPr>
        <p:spPr bwMode="auto">
          <a:xfrm>
            <a:off x="1210039" y="3814593"/>
            <a:ext cx="1558458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27" name="TextBox 77"/>
          <p:cNvSpPr txBox="1"/>
          <p:nvPr/>
        </p:nvSpPr>
        <p:spPr bwMode="auto">
          <a:xfrm>
            <a:off x="9206816" y="3810571"/>
            <a:ext cx="1269522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28" name="矩形 27"/>
          <p:cNvSpPr/>
          <p:nvPr/>
        </p:nvSpPr>
        <p:spPr>
          <a:xfrm>
            <a:off x="5250812" y="3820641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29" name="图片 2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2506968"/>
            <a:ext cx="538853" cy="413838"/>
          </a:xfrm>
          <a:prstGeom prst="rect">
            <a:avLst/>
          </a:prstGeom>
        </p:spPr>
      </p:pic>
      <p:pic>
        <p:nvPicPr>
          <p:cNvPr id="30" name="图片 29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4271652"/>
            <a:ext cx="538853" cy="413838"/>
          </a:xfrm>
          <a:prstGeom prst="rect">
            <a:avLst/>
          </a:prstGeom>
        </p:spPr>
      </p:pic>
      <p:pic>
        <p:nvPicPr>
          <p:cNvPr id="31" name="图片 30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335" y="3397309"/>
            <a:ext cx="539789" cy="441645"/>
          </a:xfrm>
          <a:prstGeom prst="rect">
            <a:avLst/>
          </a:prstGeom>
        </p:spPr>
      </p:pic>
      <p:cxnSp>
        <p:nvCxnSpPr>
          <p:cNvPr id="32" name="直接连接符 31"/>
          <p:cNvCxnSpPr>
            <a:stCxn id="29" idx="3"/>
            <a:endCxn id="31" idx="0"/>
          </p:cNvCxnSpPr>
          <p:nvPr/>
        </p:nvCxnSpPr>
        <p:spPr bwMode="auto">
          <a:xfrm>
            <a:off x="2335450" y="2713887"/>
            <a:ext cx="1134780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直接连接符 32"/>
          <p:cNvCxnSpPr>
            <a:stCxn id="30" idx="3"/>
            <a:endCxn id="31" idx="2"/>
          </p:cNvCxnSpPr>
          <p:nvPr/>
        </p:nvCxnSpPr>
        <p:spPr bwMode="auto">
          <a:xfrm flipV="1">
            <a:off x="2335450" y="3838954"/>
            <a:ext cx="1134780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4" name="TextBox 77"/>
          <p:cNvSpPr txBox="1"/>
          <p:nvPr/>
        </p:nvSpPr>
        <p:spPr bwMode="auto">
          <a:xfrm>
            <a:off x="1273779" y="2920806"/>
            <a:ext cx="1494718" cy="37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35" name="TextBox 77"/>
          <p:cNvSpPr txBox="1"/>
          <p:nvPr/>
        </p:nvSpPr>
        <p:spPr bwMode="auto">
          <a:xfrm>
            <a:off x="1210039" y="4661133"/>
            <a:ext cx="1558457" cy="257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7128040" y="3369639"/>
            <a:ext cx="1254421" cy="452932"/>
            <a:chOff x="6687693" y="2768077"/>
            <a:chExt cx="1088166" cy="392903"/>
          </a:xfrm>
        </p:grpSpPr>
        <p:sp>
          <p:nvSpPr>
            <p:cNvPr id="37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8" name="TextBox 77"/>
            <p:cNvSpPr txBox="1"/>
            <p:nvPr/>
          </p:nvSpPr>
          <p:spPr bwMode="auto">
            <a:xfrm>
              <a:off x="6687693" y="2855341"/>
              <a:ext cx="1088166" cy="274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39" name="矩形 38"/>
          <p:cNvSpPr/>
          <p:nvPr/>
        </p:nvSpPr>
        <p:spPr>
          <a:xfrm>
            <a:off x="4350211" y="1892151"/>
            <a:ext cx="1376173" cy="97937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algn="ctr" fontAlgn="ctr">
              <a:spcBef>
                <a:spcPts val="200"/>
              </a:spcBef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Пул адресов NAT</a:t>
            </a:r>
          </a:p>
          <a:p>
            <a:pPr marL="35986" algn="ctr" fontAlgn="ctr">
              <a:spcBef>
                <a:spcPts val="200"/>
              </a:spcBef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82050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NAPT (2)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285396" y="2487075"/>
            <a:ext cx="3501894" cy="1382087"/>
            <a:chOff x="4515649" y="2165234"/>
            <a:chExt cx="1899419" cy="1478924"/>
          </a:xfrm>
        </p:grpSpPr>
        <p:sp>
          <p:nvSpPr>
            <p:cNvPr id="4" name="TextBox 77"/>
            <p:cNvSpPr txBox="1"/>
            <p:nvPr/>
          </p:nvSpPr>
          <p:spPr bwMode="auto">
            <a:xfrm>
              <a:off x="4515649" y="2204255"/>
              <a:ext cx="1834741" cy="1439903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599" dirty="0">
                <a:sym typeface="Huawei Sans" panose="020C0503030203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592133" y="2165234"/>
              <a:ext cx="1822935" cy="559661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/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Таблица сопоставления NAT</a:t>
              </a:r>
            </a:p>
            <a:p>
              <a:pPr marL="35986" fontAlgn="ctr"/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</a:t>
              </a:r>
            </a:p>
          </p:txBody>
        </p:sp>
      </p:grpSp>
      <p:cxnSp>
        <p:nvCxnSpPr>
          <p:cNvPr id="6" name="直接连接符 5"/>
          <p:cNvCxnSpPr>
            <a:stCxn id="8" idx="3"/>
            <a:endCxn id="9" idx="1"/>
          </p:cNvCxnSpPr>
          <p:nvPr/>
        </p:nvCxnSpPr>
        <p:spPr bwMode="auto">
          <a:xfrm>
            <a:off x="2335450" y="4145266"/>
            <a:ext cx="7215653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66368" y="3928894"/>
            <a:ext cx="540989" cy="442626"/>
          </a:xfrm>
          <a:prstGeom prst="rect">
            <a:avLst/>
          </a:prstGeom>
          <a:noFill/>
        </p:spPr>
      </p:pic>
      <p:pic>
        <p:nvPicPr>
          <p:cNvPr id="8" name="图片 7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3938346"/>
            <a:ext cx="538853" cy="413838"/>
          </a:xfrm>
          <a:prstGeom prst="rect">
            <a:avLst/>
          </a:prstGeom>
        </p:spPr>
      </p:pic>
      <p:pic>
        <p:nvPicPr>
          <p:cNvPr id="9" name="图片 8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51103" y="3929384"/>
            <a:ext cx="539789" cy="441645"/>
          </a:xfrm>
          <a:prstGeom prst="rect">
            <a:avLst/>
          </a:prstGeom>
        </p:spPr>
      </p:pic>
      <p:sp>
        <p:nvSpPr>
          <p:cNvPr id="10" name="TextBox 77"/>
          <p:cNvSpPr txBox="1"/>
          <p:nvPr/>
        </p:nvSpPr>
        <p:spPr bwMode="auto">
          <a:xfrm>
            <a:off x="1193909" y="4363629"/>
            <a:ext cx="1574587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1" name="TextBox 77"/>
          <p:cNvSpPr txBox="1"/>
          <p:nvPr/>
        </p:nvSpPr>
        <p:spPr bwMode="auto">
          <a:xfrm>
            <a:off x="9206816" y="4359607"/>
            <a:ext cx="1269522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2" name="矩形 11"/>
          <p:cNvSpPr/>
          <p:nvPr/>
        </p:nvSpPr>
        <p:spPr>
          <a:xfrm>
            <a:off x="5250812" y="4369678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3" name="图片 12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3056005"/>
            <a:ext cx="538853" cy="413838"/>
          </a:xfrm>
          <a:prstGeom prst="rect">
            <a:avLst/>
          </a:prstGeom>
        </p:spPr>
      </p:pic>
      <p:pic>
        <p:nvPicPr>
          <p:cNvPr id="14" name="图片 1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6598" y="4820689"/>
            <a:ext cx="538853" cy="413838"/>
          </a:xfrm>
          <a:prstGeom prst="rect">
            <a:avLst/>
          </a:prstGeom>
        </p:spPr>
      </p:pic>
      <p:pic>
        <p:nvPicPr>
          <p:cNvPr id="15" name="图片 14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0335" y="3946345"/>
            <a:ext cx="539789" cy="441645"/>
          </a:xfrm>
          <a:prstGeom prst="rect">
            <a:avLst/>
          </a:prstGeom>
        </p:spPr>
      </p:pic>
      <p:cxnSp>
        <p:nvCxnSpPr>
          <p:cNvPr id="16" name="直接连接符 15"/>
          <p:cNvCxnSpPr>
            <a:stCxn id="13" idx="3"/>
            <a:endCxn id="15" idx="0"/>
          </p:cNvCxnSpPr>
          <p:nvPr/>
        </p:nvCxnSpPr>
        <p:spPr bwMode="auto">
          <a:xfrm>
            <a:off x="2335450" y="3262924"/>
            <a:ext cx="1134780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>
            <a:stCxn id="14" idx="3"/>
            <a:endCxn id="15" idx="2"/>
          </p:cNvCxnSpPr>
          <p:nvPr/>
        </p:nvCxnSpPr>
        <p:spPr bwMode="auto">
          <a:xfrm flipV="1">
            <a:off x="2335450" y="4387991"/>
            <a:ext cx="1134780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Box 77"/>
          <p:cNvSpPr txBox="1"/>
          <p:nvPr/>
        </p:nvSpPr>
        <p:spPr bwMode="auto">
          <a:xfrm>
            <a:off x="1193909" y="3469843"/>
            <a:ext cx="1574587" cy="35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19" name="TextBox 77"/>
          <p:cNvSpPr txBox="1"/>
          <p:nvPr/>
        </p:nvSpPr>
        <p:spPr bwMode="auto">
          <a:xfrm>
            <a:off x="1193909" y="5210169"/>
            <a:ext cx="1574587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0" name="圆角矩形 19"/>
          <p:cNvSpPr/>
          <p:nvPr/>
        </p:nvSpPr>
        <p:spPr bwMode="auto">
          <a:xfrm>
            <a:off x="4773317" y="3221829"/>
            <a:ext cx="3663595" cy="234609"/>
          </a:xfrm>
          <a:prstGeom prst="roundRect">
            <a:avLst/>
          </a:prstGeom>
          <a:solidFill>
            <a:srgbClr val="FFF2CC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Соответствие</a:t>
            </a:r>
          </a:p>
        </p:txBody>
      </p:sp>
      <p:sp>
        <p:nvSpPr>
          <p:cNvPr id="21" name="矩形 20"/>
          <p:cNvSpPr/>
          <p:nvPr/>
        </p:nvSpPr>
        <p:spPr bwMode="auto">
          <a:xfrm>
            <a:off x="4294644" y="1395734"/>
            <a:ext cx="3492647" cy="984103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0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Поиск в таблице сопоставления NAT необходимого частного IP-адреса и номера порта на основе публичного IP-адреса и номера порта и преобразование IP-адреса назначения и номера порта пакета IP-данных в частный адрес.</a:t>
            </a:r>
          </a:p>
        </p:txBody>
      </p:sp>
      <p:sp>
        <p:nvSpPr>
          <p:cNvPr id="22" name="任意多边形 21"/>
          <p:cNvSpPr/>
          <p:nvPr/>
        </p:nvSpPr>
        <p:spPr bwMode="auto">
          <a:xfrm>
            <a:off x="3538525" y="2495740"/>
            <a:ext cx="870995" cy="685532"/>
          </a:xfrm>
          <a:custGeom>
            <a:avLst/>
            <a:gdLst>
              <a:gd name="connsiteX0" fmla="*/ 1473200 w 1473200"/>
              <a:gd name="connsiteY0" fmla="*/ 685800 h 685800"/>
              <a:gd name="connsiteX1" fmla="*/ 908050 w 1473200"/>
              <a:gd name="connsiteY1" fmla="*/ 0 h 685800"/>
              <a:gd name="connsiteX2" fmla="*/ 0 w 1473200"/>
              <a:gd name="connsiteY2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0" h="685800">
                <a:moveTo>
                  <a:pt x="1473200" y="685800"/>
                </a:moveTo>
                <a:lnTo>
                  <a:pt x="908050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>
            <p:extLst/>
          </p:nvPr>
        </p:nvGraphicFramePr>
        <p:xfrm>
          <a:off x="4559246" y="2907324"/>
          <a:ext cx="3051978" cy="792068"/>
        </p:xfrm>
        <a:graphic>
          <a:graphicData uri="http://schemas.openxmlformats.org/drawingml/2006/table">
            <a:tbl>
              <a:tblPr firstRow="1" bandRow="1"/>
              <a:tblGrid>
                <a:gridCol w="1524942"/>
                <a:gridCol w="1527036"/>
              </a:tblGrid>
              <a:tr h="335149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192.168.1.1:10321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rgbClr val="00B0F0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192.168.1.2:17087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122.1.2.2:1026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4" name="直接箭头连接符 23"/>
          <p:cNvCxnSpPr/>
          <p:nvPr/>
        </p:nvCxnSpPr>
        <p:spPr bwMode="auto">
          <a:xfrm>
            <a:off x="8382462" y="3469843"/>
            <a:ext cx="1997199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25" name="文本框 41"/>
          <p:cNvSpPr txBox="1"/>
          <p:nvPr/>
        </p:nvSpPr>
        <p:spPr>
          <a:xfrm>
            <a:off x="8566674" y="2920414"/>
            <a:ext cx="1997553" cy="464481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200.1.2.3:80</a:t>
            </a:r>
          </a:p>
          <a:p>
            <a:pPr fontAlgn="ctr"/>
            <a:r>
              <a:rPr lang="ru-RU" sz="1200" dirty="0"/>
              <a:t> Назначение: 122.1.2.2:1025</a:t>
            </a:r>
          </a:p>
        </p:txBody>
      </p:sp>
      <p:sp>
        <p:nvSpPr>
          <p:cNvPr id="26" name="椭圆 25"/>
          <p:cNvSpPr/>
          <p:nvPr/>
        </p:nvSpPr>
        <p:spPr bwMode="auto">
          <a:xfrm>
            <a:off x="8251538" y="2920414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1047967" y="2702192"/>
            <a:ext cx="2278710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28" name="文本框 41"/>
          <p:cNvSpPr txBox="1"/>
          <p:nvPr/>
        </p:nvSpPr>
        <p:spPr>
          <a:xfrm>
            <a:off x="1193909" y="2107062"/>
            <a:ext cx="2344617" cy="45576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200.1.2.3:80</a:t>
            </a:r>
          </a:p>
          <a:p>
            <a:pPr fontAlgn="ctr"/>
            <a:r>
              <a:rPr lang="ru-RU" sz="1200" dirty="0"/>
              <a:t> Назначение: 192.168.1.1:10321</a:t>
            </a:r>
          </a:p>
        </p:txBody>
      </p:sp>
      <p:sp>
        <p:nvSpPr>
          <p:cNvPr id="29" name="椭圆 28"/>
          <p:cNvSpPr/>
          <p:nvPr/>
        </p:nvSpPr>
        <p:spPr bwMode="auto">
          <a:xfrm>
            <a:off x="831909" y="2109715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7128040" y="3918675"/>
            <a:ext cx="1254421" cy="452932"/>
            <a:chOff x="6687693" y="2768077"/>
            <a:chExt cx="1088166" cy="392903"/>
          </a:xfrm>
        </p:grpSpPr>
        <p:sp>
          <p:nvSpPr>
            <p:cNvPr id="31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2" name="TextBox 77"/>
            <p:cNvSpPr txBox="1"/>
            <p:nvPr/>
          </p:nvSpPr>
          <p:spPr bwMode="auto">
            <a:xfrm>
              <a:off x="6687693" y="2855341"/>
              <a:ext cx="1088166" cy="274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3838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настройки NAPT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272492" y="1264597"/>
            <a:ext cx="4247612" cy="2661310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43556" y="1264598"/>
            <a:ext cx="1654204" cy="27103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19442" y="4735364"/>
            <a:ext cx="7049221" cy="1444668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[R1]nat address-group 1 122.1.2.1 122.1.2.1</a:t>
            </a:r>
          </a:p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[R1]acl 2000</a:t>
            </a:r>
          </a:p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[R1-acl-basic-2000]rule 5 permit source 192.168.1.0 0.0.0.255</a:t>
            </a:r>
          </a:p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[R1-acl-basic-2000]quit</a:t>
            </a:r>
          </a:p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 </a:t>
            </a:r>
          </a:p>
          <a:p>
            <a:pPr fontAlgn="ctr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outbound 2000 address-group 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72492" y="4170567"/>
            <a:ext cx="10439344" cy="6304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664" indent="-185664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NAPT на маршрутизаторе R1, чтобы разрешить всем узлам с частными IP-адресами во внутренней сети доступ к общедоступной сети через 122.1.2.1.</a:t>
            </a:r>
          </a:p>
        </p:txBody>
      </p:sp>
      <p:cxnSp>
        <p:nvCxnSpPr>
          <p:cNvPr id="7" name="直接连接符 6"/>
          <p:cNvCxnSpPr>
            <a:stCxn id="9" idx="3"/>
            <a:endCxn id="10" idx="1"/>
          </p:cNvCxnSpPr>
          <p:nvPr/>
        </p:nvCxnSpPr>
        <p:spPr bwMode="auto">
          <a:xfrm>
            <a:off x="2710677" y="2553848"/>
            <a:ext cx="6688150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2337477"/>
            <a:ext cx="540989" cy="442626"/>
          </a:xfrm>
          <a:prstGeom prst="rect">
            <a:avLst/>
          </a:prstGeom>
          <a:noFill/>
        </p:spPr>
      </p:pic>
      <p:pic>
        <p:nvPicPr>
          <p:cNvPr id="9" name="图片 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2346929"/>
            <a:ext cx="538853" cy="413838"/>
          </a:xfrm>
          <a:prstGeom prst="rect">
            <a:avLst/>
          </a:prstGeom>
        </p:spPr>
      </p:pic>
      <p:pic>
        <p:nvPicPr>
          <p:cNvPr id="10" name="图片 9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98827" y="2337966"/>
            <a:ext cx="539789" cy="441645"/>
          </a:xfrm>
          <a:prstGeom prst="rect">
            <a:avLst/>
          </a:prstGeom>
        </p:spPr>
      </p:pic>
      <p:sp>
        <p:nvSpPr>
          <p:cNvPr id="11" name="TextBox 77"/>
          <p:cNvSpPr txBox="1"/>
          <p:nvPr/>
        </p:nvSpPr>
        <p:spPr bwMode="auto">
          <a:xfrm>
            <a:off x="1699777" y="2745691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2" name="TextBox 77"/>
          <p:cNvSpPr txBox="1"/>
          <p:nvPr/>
        </p:nvSpPr>
        <p:spPr bwMode="auto">
          <a:xfrm>
            <a:off x="9081521" y="2780103"/>
            <a:ext cx="1174401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3" name="矩形 12"/>
          <p:cNvSpPr/>
          <p:nvPr/>
        </p:nvSpPr>
        <p:spPr>
          <a:xfrm>
            <a:off x="5237844" y="2778260"/>
            <a:ext cx="557948" cy="5230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R1</a:t>
            </a:r>
          </a:p>
        </p:txBody>
      </p:sp>
      <p:pic>
        <p:nvPicPr>
          <p:cNvPr id="14" name="图片 1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1464588"/>
            <a:ext cx="538853" cy="413838"/>
          </a:xfrm>
          <a:prstGeom prst="rect">
            <a:avLst/>
          </a:prstGeom>
        </p:spPr>
      </p:pic>
      <p:pic>
        <p:nvPicPr>
          <p:cNvPr id="15" name="图片 14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3229271"/>
            <a:ext cx="538853" cy="413838"/>
          </a:xfrm>
          <a:prstGeom prst="rect">
            <a:avLst/>
          </a:prstGeom>
        </p:spPr>
      </p:pic>
      <p:pic>
        <p:nvPicPr>
          <p:cNvPr id="16" name="图片 15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89044" y="2354928"/>
            <a:ext cx="539789" cy="441645"/>
          </a:xfrm>
          <a:prstGeom prst="rect">
            <a:avLst/>
          </a:prstGeom>
        </p:spPr>
      </p:pic>
      <p:cxnSp>
        <p:nvCxnSpPr>
          <p:cNvPr id="17" name="直接连接符 16"/>
          <p:cNvCxnSpPr>
            <a:stCxn id="14" idx="3"/>
            <a:endCxn id="16" idx="0"/>
          </p:cNvCxnSpPr>
          <p:nvPr/>
        </p:nvCxnSpPr>
        <p:spPr bwMode="auto">
          <a:xfrm>
            <a:off x="2710677" y="1671507"/>
            <a:ext cx="948263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直接连接符 17"/>
          <p:cNvCxnSpPr>
            <a:stCxn id="15" idx="3"/>
            <a:endCxn id="16" idx="2"/>
          </p:cNvCxnSpPr>
          <p:nvPr/>
        </p:nvCxnSpPr>
        <p:spPr bwMode="auto">
          <a:xfrm flipV="1">
            <a:off x="2710677" y="2796574"/>
            <a:ext cx="948263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77"/>
          <p:cNvSpPr txBox="1"/>
          <p:nvPr/>
        </p:nvSpPr>
        <p:spPr bwMode="auto">
          <a:xfrm>
            <a:off x="1699777" y="1851905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0" name="TextBox 77"/>
          <p:cNvSpPr txBox="1"/>
          <p:nvPr/>
        </p:nvSpPr>
        <p:spPr bwMode="auto">
          <a:xfrm>
            <a:off x="1692749" y="3609639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1" name="TextBox 77"/>
          <p:cNvSpPr txBox="1"/>
          <p:nvPr/>
        </p:nvSpPr>
        <p:spPr bwMode="auto">
          <a:xfrm>
            <a:off x="3928834" y="2558789"/>
            <a:ext cx="1403339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22" name="TextBox 77"/>
          <p:cNvSpPr txBox="1"/>
          <p:nvPr/>
        </p:nvSpPr>
        <p:spPr bwMode="auto">
          <a:xfrm>
            <a:off x="5592166" y="2545055"/>
            <a:ext cx="108774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GE0/0/1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914986" y="2306553"/>
            <a:ext cx="1570475" cy="504472"/>
            <a:chOff x="7175983" y="2324318"/>
            <a:chExt cx="1571088" cy="504669"/>
          </a:xfrm>
        </p:grpSpPr>
        <p:sp>
          <p:nvSpPr>
            <p:cNvPr id="24" name="Freeform 159"/>
            <p:cNvSpPr/>
            <p:nvPr/>
          </p:nvSpPr>
          <p:spPr>
            <a:xfrm flipH="1">
              <a:off x="7440181" y="2324318"/>
              <a:ext cx="1048594" cy="5046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5" name="TextBox 77"/>
            <p:cNvSpPr txBox="1"/>
            <p:nvPr/>
          </p:nvSpPr>
          <p:spPr bwMode="auto">
            <a:xfrm>
              <a:off x="7175983" y="2450309"/>
              <a:ext cx="1571088" cy="347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313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/>
              <a:t>Easy IP: транслирует IP-адреса и номера портов транспортного уровня. Принципы реализации Easy IP аналогичны принципам реализации NAPT. Разница в том, что Easy IP не задействует пулы адресов. Использует адрес интерфейса в качестве публичного адреса для NAT.</a:t>
            </a:r>
          </a:p>
          <a:p>
            <a:r>
              <a:rPr lang="ru-RU" sz="1400" dirty="0"/>
              <a:t>Easy IP применяется в сценариях, когда публичные IP-адреса не являются фиксированными. Например, в сценариях, где выходные устройства в частных сетях динамически получают публичные IP-адреса через коммутируемое соединение DHCP или PPPoE.</a:t>
            </a:r>
          </a:p>
          <a:p>
            <a:endParaRPr lang="en-US" altLang="zh-CN" sz="1400" dirty="0"/>
          </a:p>
          <a:p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Easy IP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6384291" y="4975955"/>
            <a:ext cx="3313837" cy="1404642"/>
            <a:chOff x="4586833" y="2108868"/>
            <a:chExt cx="1834741" cy="1390740"/>
          </a:xfrm>
        </p:grpSpPr>
        <p:sp>
          <p:nvSpPr>
            <p:cNvPr id="6" name="TextBox 77"/>
            <p:cNvSpPr txBox="1"/>
            <p:nvPr/>
          </p:nvSpPr>
          <p:spPr bwMode="auto">
            <a:xfrm>
              <a:off x="4586833" y="2108869"/>
              <a:ext cx="1834741" cy="1390739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599" dirty="0">
                <a:sym typeface="Huawei Sans" panose="020C050303020302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598639" y="2108868"/>
              <a:ext cx="1822935" cy="54322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Таблица сопоставления NAT</a:t>
              </a:r>
            </a:p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</a:t>
              </a:r>
            </a:p>
          </p:txBody>
        </p:sp>
      </p:grpSp>
      <p:sp>
        <p:nvSpPr>
          <p:cNvPr id="8" name="圆角矩形 7"/>
          <p:cNvSpPr/>
          <p:nvPr/>
        </p:nvSpPr>
        <p:spPr>
          <a:xfrm>
            <a:off x="1204750" y="3142444"/>
            <a:ext cx="4843141" cy="2669487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50501" y="3246918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cxnSp>
        <p:nvCxnSpPr>
          <p:cNvPr id="10" name="直接连接符 9"/>
          <p:cNvCxnSpPr>
            <a:stCxn id="12" idx="3"/>
            <a:endCxn id="13" idx="1"/>
          </p:cNvCxnSpPr>
          <p:nvPr/>
        </p:nvCxnSpPr>
        <p:spPr bwMode="auto">
          <a:xfrm>
            <a:off x="3112034" y="4430760"/>
            <a:ext cx="6797582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764188" y="4214389"/>
            <a:ext cx="540989" cy="442626"/>
          </a:xfrm>
          <a:prstGeom prst="rect">
            <a:avLst/>
          </a:prstGeom>
          <a:noFill/>
        </p:spPr>
      </p:pic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3181" y="4223841"/>
            <a:ext cx="538853" cy="413838"/>
          </a:xfrm>
          <a:prstGeom prst="rect">
            <a:avLst/>
          </a:prstGeom>
        </p:spPr>
      </p:pic>
      <p:pic>
        <p:nvPicPr>
          <p:cNvPr id="13" name="图片 12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09615" y="4214878"/>
            <a:ext cx="539789" cy="441645"/>
          </a:xfrm>
          <a:prstGeom prst="rect">
            <a:avLst/>
          </a:prstGeom>
        </p:spPr>
      </p:pic>
      <p:sp>
        <p:nvSpPr>
          <p:cNvPr id="14" name="TextBox 77"/>
          <p:cNvSpPr txBox="1"/>
          <p:nvPr/>
        </p:nvSpPr>
        <p:spPr bwMode="auto">
          <a:xfrm>
            <a:off x="2089732" y="4622603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5" name="TextBox 77"/>
          <p:cNvSpPr txBox="1"/>
          <p:nvPr/>
        </p:nvSpPr>
        <p:spPr bwMode="auto">
          <a:xfrm>
            <a:off x="9576851" y="4632633"/>
            <a:ext cx="1205317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6" name="TextBox 77"/>
          <p:cNvSpPr txBox="1"/>
          <p:nvPr/>
        </p:nvSpPr>
        <p:spPr bwMode="auto">
          <a:xfrm>
            <a:off x="6281303" y="4120831"/>
            <a:ext cx="108774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7" name="矩形 16"/>
          <p:cNvSpPr/>
          <p:nvPr/>
        </p:nvSpPr>
        <p:spPr>
          <a:xfrm>
            <a:off x="5748633" y="4655172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8" name="图片 17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3181" y="3341499"/>
            <a:ext cx="538853" cy="413838"/>
          </a:xfrm>
          <a:prstGeom prst="rect">
            <a:avLst/>
          </a:prstGeom>
        </p:spPr>
      </p:pic>
      <p:pic>
        <p:nvPicPr>
          <p:cNvPr id="19" name="图片 1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73181" y="5106183"/>
            <a:ext cx="538853" cy="413838"/>
          </a:xfrm>
          <a:prstGeom prst="rect">
            <a:avLst/>
          </a:prstGeom>
        </p:spPr>
      </p:pic>
      <p:pic>
        <p:nvPicPr>
          <p:cNvPr id="20" name="图片 19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50796" y="4231840"/>
            <a:ext cx="539789" cy="441645"/>
          </a:xfrm>
          <a:prstGeom prst="rect">
            <a:avLst/>
          </a:prstGeom>
        </p:spPr>
      </p:pic>
      <p:cxnSp>
        <p:nvCxnSpPr>
          <p:cNvPr id="21" name="直接连接符 20"/>
          <p:cNvCxnSpPr>
            <a:stCxn id="18" idx="3"/>
            <a:endCxn id="20" idx="0"/>
          </p:cNvCxnSpPr>
          <p:nvPr/>
        </p:nvCxnSpPr>
        <p:spPr bwMode="auto">
          <a:xfrm>
            <a:off x="3112034" y="3548418"/>
            <a:ext cx="1108657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接连接符 21"/>
          <p:cNvCxnSpPr>
            <a:stCxn id="19" idx="3"/>
            <a:endCxn id="20" idx="2"/>
          </p:cNvCxnSpPr>
          <p:nvPr/>
        </p:nvCxnSpPr>
        <p:spPr bwMode="auto">
          <a:xfrm flipV="1">
            <a:off x="3112034" y="4673485"/>
            <a:ext cx="1108657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77"/>
          <p:cNvSpPr txBox="1"/>
          <p:nvPr/>
        </p:nvSpPr>
        <p:spPr bwMode="auto">
          <a:xfrm>
            <a:off x="2089732" y="3728817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4" name="TextBox 77"/>
          <p:cNvSpPr txBox="1"/>
          <p:nvPr/>
        </p:nvSpPr>
        <p:spPr bwMode="auto">
          <a:xfrm>
            <a:off x="2089732" y="5495664"/>
            <a:ext cx="149319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389145"/>
              </p:ext>
            </p:extLst>
          </p:nvPr>
        </p:nvGraphicFramePr>
        <p:xfrm>
          <a:off x="6505224" y="5488933"/>
          <a:ext cx="3021506" cy="792068"/>
        </p:xfrm>
        <a:graphic>
          <a:graphicData uri="http://schemas.openxmlformats.org/drawingml/2006/table">
            <a:tbl>
              <a:tblPr firstRow="1" bandRow="1"/>
              <a:tblGrid>
                <a:gridCol w="1509717"/>
                <a:gridCol w="1511789"/>
              </a:tblGrid>
              <a:tr h="335149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192.168.1.1:10321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122.1.2.1:1025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192.168.1.2:17087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122.1.2.1:1026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任意多边形 25"/>
          <p:cNvSpPr/>
          <p:nvPr/>
        </p:nvSpPr>
        <p:spPr bwMode="auto">
          <a:xfrm>
            <a:off x="6330530" y="4524685"/>
            <a:ext cx="421553" cy="449872"/>
          </a:xfrm>
          <a:custGeom>
            <a:avLst/>
            <a:gdLst>
              <a:gd name="connsiteX0" fmla="*/ 0 w 615950"/>
              <a:gd name="connsiteY0" fmla="*/ 0 h 1422400"/>
              <a:gd name="connsiteX1" fmla="*/ 101600 w 615950"/>
              <a:gd name="connsiteY1" fmla="*/ 0 h 1422400"/>
              <a:gd name="connsiteX2" fmla="*/ 615950 w 615950"/>
              <a:gd name="connsiteY2" fmla="*/ 1422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950" h="1422400">
                <a:moveTo>
                  <a:pt x="0" y="0"/>
                </a:moveTo>
                <a:lnTo>
                  <a:pt x="101600" y="0"/>
                </a:lnTo>
                <a:lnTo>
                  <a:pt x="615950" y="142240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27" name="TextBox 77"/>
          <p:cNvSpPr txBox="1"/>
          <p:nvPr/>
        </p:nvSpPr>
        <p:spPr bwMode="auto">
          <a:xfrm>
            <a:off x="4370083" y="4434131"/>
            <a:ext cx="1472880" cy="311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683969" y="4169013"/>
            <a:ext cx="1570475" cy="504472"/>
            <a:chOff x="7175983" y="2324318"/>
            <a:chExt cx="1571088" cy="504669"/>
          </a:xfrm>
        </p:grpSpPr>
        <p:sp>
          <p:nvSpPr>
            <p:cNvPr id="29" name="Freeform 159"/>
            <p:cNvSpPr/>
            <p:nvPr/>
          </p:nvSpPr>
          <p:spPr>
            <a:xfrm flipH="1">
              <a:off x="7440181" y="2324318"/>
              <a:ext cx="1048594" cy="5046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0" name="TextBox 77"/>
            <p:cNvSpPr txBox="1"/>
            <p:nvPr/>
          </p:nvSpPr>
          <p:spPr bwMode="auto">
            <a:xfrm>
              <a:off x="7175983" y="2450309"/>
              <a:ext cx="1571088" cy="347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7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настройки Easy IP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69042" y="4875652"/>
            <a:ext cx="7049221" cy="1366225"/>
          </a:xfrm>
          <a:prstGeom prst="rect">
            <a:avLst/>
          </a:prstGeom>
          <a:solidFill>
            <a:srgbClr val="00B0F0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[R1-acl-basic-2000]rule 5 permit source 192.168.1.0 0.0.0.255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[R1-acl-basic-2000]quit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 </a:t>
            </a:r>
          </a:p>
          <a:p>
            <a:pPr fontAlgn="ctr">
              <a:lnSpc>
                <a:spcPct val="140000"/>
              </a:lnSpc>
            </a:pPr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3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3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outbound 2000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72493" y="4281531"/>
            <a:ext cx="7924504" cy="5626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664" indent="-185664" algn="just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Easy IP на R1, чтобы разрешить всем узлам с частными IP-адресами во внутренней сети </a:t>
            </a:r>
            <a:r>
              <a:rPr lang="ru-RU" sz="1399" dirty="0" smtClean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подключение к </a:t>
            </a: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общедоступной сети через 122.1.2.1.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272492" y="1432024"/>
            <a:ext cx="4247612" cy="2661310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7499" y="1432025"/>
            <a:ext cx="1627838" cy="34952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cxnSp>
        <p:nvCxnSpPr>
          <p:cNvPr id="7" name="直接连接符 6"/>
          <p:cNvCxnSpPr>
            <a:stCxn id="9" idx="3"/>
            <a:endCxn id="10" idx="1"/>
          </p:cNvCxnSpPr>
          <p:nvPr/>
        </p:nvCxnSpPr>
        <p:spPr bwMode="auto">
          <a:xfrm>
            <a:off x="2710677" y="2721275"/>
            <a:ext cx="6688150" cy="494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8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53400" y="2504904"/>
            <a:ext cx="540989" cy="442626"/>
          </a:xfrm>
          <a:prstGeom prst="rect">
            <a:avLst/>
          </a:prstGeom>
          <a:noFill/>
        </p:spPr>
      </p:pic>
      <p:pic>
        <p:nvPicPr>
          <p:cNvPr id="9" name="图片 8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2514356"/>
            <a:ext cx="538853" cy="413838"/>
          </a:xfrm>
          <a:prstGeom prst="rect">
            <a:avLst/>
          </a:prstGeom>
        </p:spPr>
      </p:pic>
      <p:pic>
        <p:nvPicPr>
          <p:cNvPr id="10" name="图片 9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98827" y="2505393"/>
            <a:ext cx="539789" cy="441645"/>
          </a:xfrm>
          <a:prstGeom prst="rect">
            <a:avLst/>
          </a:prstGeom>
        </p:spPr>
      </p:pic>
      <p:sp>
        <p:nvSpPr>
          <p:cNvPr id="11" name="TextBox 77"/>
          <p:cNvSpPr txBox="1"/>
          <p:nvPr/>
        </p:nvSpPr>
        <p:spPr bwMode="auto">
          <a:xfrm>
            <a:off x="1699777" y="2913118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192.168.1.2/24</a:t>
            </a:r>
          </a:p>
        </p:txBody>
      </p:sp>
      <p:sp>
        <p:nvSpPr>
          <p:cNvPr id="12" name="TextBox 77"/>
          <p:cNvSpPr txBox="1"/>
          <p:nvPr/>
        </p:nvSpPr>
        <p:spPr bwMode="auto">
          <a:xfrm>
            <a:off x="9081521" y="2947530"/>
            <a:ext cx="1174401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3" name="矩形 12"/>
          <p:cNvSpPr/>
          <p:nvPr/>
        </p:nvSpPr>
        <p:spPr>
          <a:xfrm>
            <a:off x="5237844" y="2945687"/>
            <a:ext cx="557948" cy="523016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R1</a:t>
            </a:r>
          </a:p>
        </p:txBody>
      </p:sp>
      <p:pic>
        <p:nvPicPr>
          <p:cNvPr id="14" name="图片 13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1632015"/>
            <a:ext cx="538853" cy="413838"/>
          </a:xfrm>
          <a:prstGeom prst="rect">
            <a:avLst/>
          </a:prstGeom>
        </p:spPr>
      </p:pic>
      <p:pic>
        <p:nvPicPr>
          <p:cNvPr id="15" name="图片 14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71824" y="3396698"/>
            <a:ext cx="538853" cy="413838"/>
          </a:xfrm>
          <a:prstGeom prst="rect">
            <a:avLst/>
          </a:prstGeom>
        </p:spPr>
      </p:pic>
      <p:pic>
        <p:nvPicPr>
          <p:cNvPr id="16" name="图片 15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89044" y="2522355"/>
            <a:ext cx="539789" cy="441645"/>
          </a:xfrm>
          <a:prstGeom prst="rect">
            <a:avLst/>
          </a:prstGeom>
        </p:spPr>
      </p:pic>
      <p:cxnSp>
        <p:nvCxnSpPr>
          <p:cNvPr id="17" name="直接连接符 16"/>
          <p:cNvCxnSpPr>
            <a:stCxn id="14" idx="3"/>
            <a:endCxn id="16" idx="0"/>
          </p:cNvCxnSpPr>
          <p:nvPr/>
        </p:nvCxnSpPr>
        <p:spPr bwMode="auto">
          <a:xfrm>
            <a:off x="2710677" y="1838934"/>
            <a:ext cx="948263" cy="6834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直接连接符 17"/>
          <p:cNvCxnSpPr>
            <a:stCxn id="15" idx="3"/>
            <a:endCxn id="16" idx="2"/>
          </p:cNvCxnSpPr>
          <p:nvPr/>
        </p:nvCxnSpPr>
        <p:spPr bwMode="auto">
          <a:xfrm flipV="1">
            <a:off x="2710677" y="2964001"/>
            <a:ext cx="948263" cy="639617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" name="TextBox 77"/>
          <p:cNvSpPr txBox="1"/>
          <p:nvPr/>
        </p:nvSpPr>
        <p:spPr bwMode="auto">
          <a:xfrm>
            <a:off x="1699777" y="2019332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192.168.1.1/24</a:t>
            </a:r>
          </a:p>
        </p:txBody>
      </p:sp>
      <p:sp>
        <p:nvSpPr>
          <p:cNvPr id="20" name="TextBox 77"/>
          <p:cNvSpPr txBox="1"/>
          <p:nvPr/>
        </p:nvSpPr>
        <p:spPr bwMode="auto">
          <a:xfrm>
            <a:off x="1692749" y="3777066"/>
            <a:ext cx="150283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192.168.1.3/24</a:t>
            </a:r>
          </a:p>
        </p:txBody>
      </p:sp>
      <p:sp>
        <p:nvSpPr>
          <p:cNvPr id="21" name="TextBox 77"/>
          <p:cNvSpPr txBox="1"/>
          <p:nvPr/>
        </p:nvSpPr>
        <p:spPr bwMode="auto">
          <a:xfrm>
            <a:off x="3928834" y="2726216"/>
            <a:ext cx="1403339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22" name="TextBox 77"/>
          <p:cNvSpPr txBox="1"/>
          <p:nvPr/>
        </p:nvSpPr>
        <p:spPr bwMode="auto">
          <a:xfrm>
            <a:off x="5592166" y="2712482"/>
            <a:ext cx="1087741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GE0/0/1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914986" y="2473980"/>
            <a:ext cx="1570475" cy="504472"/>
            <a:chOff x="7175983" y="2324318"/>
            <a:chExt cx="1571088" cy="504669"/>
          </a:xfrm>
        </p:grpSpPr>
        <p:sp>
          <p:nvSpPr>
            <p:cNvPr id="24" name="Freeform 159"/>
            <p:cNvSpPr/>
            <p:nvPr/>
          </p:nvSpPr>
          <p:spPr>
            <a:xfrm flipH="1">
              <a:off x="7440181" y="2324318"/>
              <a:ext cx="1048594" cy="5046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5" name="TextBox 77"/>
            <p:cNvSpPr txBox="1"/>
            <p:nvPr/>
          </p:nvSpPr>
          <p:spPr bwMode="auto">
            <a:xfrm>
              <a:off x="7175983" y="2450309"/>
              <a:ext cx="1571088" cy="347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6832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Статический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Динамический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NAPT и Easy IP</a:t>
            </a:r>
          </a:p>
          <a:p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NAT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96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400" dirty="0">
                <a:sym typeface="Huawei Sans" panose="020C0503030203020204" pitchFamily="34" charset="0"/>
              </a:rPr>
              <a:t>Сервер NAT: сопоставляет внутренний сервер с общедоступной сетью по принципу «один-к-одному» между [</a:t>
            </a:r>
            <a:r>
              <a:rPr lang="ru-RU" sz="1400" b="1" dirty="0">
                <a:sym typeface="Huawei Sans" panose="020C0503030203020204" pitchFamily="34" charset="0"/>
              </a:rPr>
              <a:t>публичный</a:t>
            </a:r>
            <a:r>
              <a:rPr lang="ru-RU" sz="1400" dirty="0">
                <a:sym typeface="Huawei Sans" panose="020C0503030203020204" pitchFamily="34" charset="0"/>
              </a:rPr>
              <a:t> </a:t>
            </a:r>
            <a:r>
              <a:rPr lang="ru-RU" sz="1400" b="1" dirty="0">
                <a:sym typeface="Huawei Sans" panose="020C0503030203020204" pitchFamily="34" charset="0"/>
              </a:rPr>
              <a:t>IP-адрес:номер порта</a:t>
            </a:r>
            <a:r>
              <a:rPr lang="ru-RU" sz="1400" dirty="0">
                <a:sym typeface="Huawei Sans" panose="020C0503030203020204" pitchFamily="34" charset="0"/>
              </a:rPr>
              <a:t>] и [</a:t>
            </a:r>
            <a:r>
              <a:rPr lang="ru-RU" sz="1400" b="1" dirty="0">
                <a:sym typeface="Huawei Sans" panose="020C0503030203020204" pitchFamily="34" charset="0"/>
              </a:rPr>
              <a:t>частный IP-адрес:номер порта</a:t>
            </a:r>
            <a:r>
              <a:rPr lang="ru-RU" sz="1400" dirty="0">
                <a:sym typeface="Huawei Sans" panose="020C0503030203020204" pitchFamily="34" charset="0"/>
              </a:rPr>
              <a:t>]. Эта функция используется, когда внутреннему серверу необходимо предоставлять услуги для общедоступной сети.</a:t>
            </a:r>
          </a:p>
          <a:p>
            <a:r>
              <a:rPr lang="ru-RU" sz="1400" dirty="0">
                <a:sym typeface="Huawei Sans" panose="020C0503030203020204" pitchFamily="34" charset="0"/>
              </a:rPr>
              <a:t>Внешний узел проактивно получает доступ к [общественному IP-адресу: номер порта] для связи с внутренним сервером.</a:t>
            </a:r>
          </a:p>
          <a:p>
            <a:endParaRPr lang="en-US" altLang="zh-CN" sz="1600" dirty="0">
              <a:sym typeface="Huawei Sans" panose="020C0503030203020204" pitchFamily="34" charset="0"/>
            </a:endParaRPr>
          </a:p>
          <a:p>
            <a:endParaRPr lang="zh-CN" altLang="en-US" sz="1600" dirty="0"/>
          </a:p>
          <a:p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Сервер NAT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400914" y="2964252"/>
            <a:ext cx="4120521" cy="2742238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78515" y="2963926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/>
          </p:nvPr>
        </p:nvGraphicFramePr>
        <p:xfrm>
          <a:off x="6402542" y="5440469"/>
          <a:ext cx="2765691" cy="731314"/>
        </p:xfrm>
        <a:graphic>
          <a:graphicData uri="http://schemas.openxmlformats.org/drawingml/2006/table">
            <a:tbl>
              <a:tblPr firstRow="1" bandRow="1"/>
              <a:tblGrid>
                <a:gridCol w="1381897"/>
                <a:gridCol w="1383794"/>
              </a:tblGrid>
              <a:tr h="50272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192.168.1.10:80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1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122.1.2.1:80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直接连接符 7"/>
          <p:cNvCxnSpPr>
            <a:stCxn id="13" idx="3"/>
          </p:cNvCxnSpPr>
          <p:nvPr/>
        </p:nvCxnSpPr>
        <p:spPr bwMode="auto">
          <a:xfrm>
            <a:off x="2353733" y="4310739"/>
            <a:ext cx="7466582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199010" y="4055677"/>
            <a:ext cx="623488" cy="510126"/>
          </a:xfrm>
          <a:prstGeom prst="rect">
            <a:avLst/>
          </a:prstGeom>
          <a:noFill/>
        </p:spPr>
      </p:pic>
      <p:grpSp>
        <p:nvGrpSpPr>
          <p:cNvPr id="10" name="组合 9"/>
          <p:cNvGrpSpPr/>
          <p:nvPr/>
        </p:nvGrpSpPr>
        <p:grpSpPr>
          <a:xfrm>
            <a:off x="9510680" y="4066570"/>
            <a:ext cx="1253620" cy="775842"/>
            <a:chOff x="780661" y="2516840"/>
            <a:chExt cx="1088166" cy="673445"/>
          </a:xfrm>
        </p:grpSpPr>
        <p:pic>
          <p:nvPicPr>
            <p:cNvPr id="11" name="图片 10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3624" y="2516840"/>
              <a:ext cx="539063" cy="414000"/>
            </a:xfrm>
            <a:prstGeom prst="rect">
              <a:avLst/>
            </a:prstGeom>
          </p:spPr>
        </p:pic>
        <p:sp>
          <p:nvSpPr>
            <p:cNvPr id="12" name="TextBox 77"/>
            <p:cNvSpPr txBox="1"/>
            <p:nvPr/>
          </p:nvSpPr>
          <p:spPr bwMode="auto">
            <a:xfrm>
              <a:off x="780661" y="2915758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200.1.2.3</a:t>
              </a:r>
            </a:p>
          </p:txBody>
        </p:sp>
      </p:grpSp>
      <p:pic>
        <p:nvPicPr>
          <p:cNvPr id="13" name="图片 12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31626" y="4056242"/>
            <a:ext cx="622106" cy="508996"/>
          </a:xfrm>
          <a:prstGeom prst="rect">
            <a:avLst/>
          </a:prstGeom>
        </p:spPr>
      </p:pic>
      <p:sp>
        <p:nvSpPr>
          <p:cNvPr id="14" name="TextBox 77"/>
          <p:cNvSpPr txBox="1"/>
          <p:nvPr/>
        </p:nvSpPr>
        <p:spPr bwMode="auto">
          <a:xfrm>
            <a:off x="1332912" y="4558557"/>
            <a:ext cx="1343647" cy="54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192.168.1.10</a:t>
            </a:r>
          </a:p>
        </p:txBody>
      </p:sp>
      <p:sp>
        <p:nvSpPr>
          <p:cNvPr id="15" name="TextBox 77"/>
          <p:cNvSpPr txBox="1"/>
          <p:nvPr/>
        </p:nvSpPr>
        <p:spPr bwMode="auto">
          <a:xfrm>
            <a:off x="3921006" y="4308929"/>
            <a:ext cx="1390062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16" name="TextBox 77"/>
          <p:cNvSpPr txBox="1"/>
          <p:nvPr/>
        </p:nvSpPr>
        <p:spPr bwMode="auto">
          <a:xfrm>
            <a:off x="5589437" y="4012995"/>
            <a:ext cx="125362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7" name="矩形 16"/>
          <p:cNvSpPr/>
          <p:nvPr/>
        </p:nvSpPr>
        <p:spPr>
          <a:xfrm>
            <a:off x="5223624" y="4563679"/>
            <a:ext cx="557947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8" name="图片 17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41842" y="4050547"/>
            <a:ext cx="622106" cy="508996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 bwMode="auto">
          <a:xfrm>
            <a:off x="5851717" y="4413293"/>
            <a:ext cx="485840" cy="602052"/>
          </a:xfrm>
          <a:custGeom>
            <a:avLst/>
            <a:gdLst>
              <a:gd name="connsiteX0" fmla="*/ 0 w 615950"/>
              <a:gd name="connsiteY0" fmla="*/ 0 h 1422400"/>
              <a:gd name="connsiteX1" fmla="*/ 101600 w 615950"/>
              <a:gd name="connsiteY1" fmla="*/ 0 h 1422400"/>
              <a:gd name="connsiteX2" fmla="*/ 615950 w 615950"/>
              <a:gd name="connsiteY2" fmla="*/ 1422400 h 142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950" h="1422400">
                <a:moveTo>
                  <a:pt x="0" y="0"/>
                </a:moveTo>
                <a:lnTo>
                  <a:pt x="101600" y="0"/>
                </a:lnTo>
                <a:lnTo>
                  <a:pt x="615950" y="142240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399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375587" y="4115714"/>
            <a:ext cx="1253620" cy="452643"/>
            <a:chOff x="6687693" y="2768077"/>
            <a:chExt cx="1088166" cy="392903"/>
          </a:xfrm>
        </p:grpSpPr>
        <p:sp>
          <p:nvSpPr>
            <p:cNvPr id="21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2" name="TextBox 77"/>
            <p:cNvSpPr txBox="1"/>
            <p:nvPr/>
          </p:nvSpPr>
          <p:spPr bwMode="auto">
            <a:xfrm>
              <a:off x="6687693" y="2855341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37556" y="4970960"/>
            <a:ext cx="3000020" cy="1314170"/>
            <a:chOff x="4551771" y="2165234"/>
            <a:chExt cx="1863297" cy="1739989"/>
          </a:xfrm>
        </p:grpSpPr>
        <p:sp>
          <p:nvSpPr>
            <p:cNvPr id="24" name="TextBox 77"/>
            <p:cNvSpPr txBox="1"/>
            <p:nvPr/>
          </p:nvSpPr>
          <p:spPr bwMode="auto">
            <a:xfrm>
              <a:off x="4551771" y="2224000"/>
              <a:ext cx="1834741" cy="1681223"/>
            </a:xfrm>
            <a:prstGeom prst="rect">
              <a:avLst/>
            </a:prstGeom>
            <a:noFill/>
            <a:ln w="12700" cap="flat" cmpd="sng" algn="ctr">
              <a:solidFill>
                <a:srgbClr val="1AABE2"/>
              </a:solidFill>
              <a:prstDash val="sysDash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algn="ctr">
                <a:defRPr sz="800" kern="0">
                  <a:solidFill>
                    <a:srgbClr val="1D1D1A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</a:defRPr>
              </a:lvl1pPr>
            </a:lstStyle>
            <a:p>
              <a:pPr marL="35986" algn="l" fontAlgn="ctr">
                <a:spcBef>
                  <a:spcPts val="200"/>
                </a:spcBef>
              </a:pPr>
              <a:endParaRPr lang="en-US" altLang="zh-CN" sz="1599" dirty="0">
                <a:sym typeface="Huawei Sans" panose="020C0503030203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592133" y="2165234"/>
              <a:ext cx="1822935" cy="72642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Таблица сопоставления NAT</a:t>
              </a:r>
            </a:p>
            <a:p>
              <a:pPr marL="35986" fontAlgn="ctr">
                <a:spcBef>
                  <a:spcPts val="200"/>
                </a:spcBef>
              </a:pPr>
              <a:r>
                <a:rPr lang="ru-RU" sz="1399" dirty="0">
                  <a:solidFill>
                    <a:prstClr val="black"/>
                  </a:solidFill>
                  <a:latin typeface="Huawei Sans" panose="020C0503030203020204" pitchFamily="34" charset="0"/>
                  <a:sym typeface="Huawei Sans" panose="020C0503030203020204" pitchFamily="34" charset="0"/>
                </a:rPr>
                <a:t>----------------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882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сервера NAT </a:t>
            </a:r>
          </a:p>
        </p:txBody>
      </p:sp>
      <p:sp>
        <p:nvSpPr>
          <p:cNvPr id="5" name="圆角矩形 4"/>
          <p:cNvSpPr/>
          <p:nvPr/>
        </p:nvSpPr>
        <p:spPr bwMode="auto">
          <a:xfrm>
            <a:off x="4437874" y="3368617"/>
            <a:ext cx="3388190" cy="219705"/>
          </a:xfrm>
          <a:prstGeom prst="roundRect">
            <a:avLst/>
          </a:prstGeom>
          <a:solidFill>
            <a:srgbClr val="FFF2CC"/>
          </a:solidFill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Соответствие</a:t>
            </a:r>
          </a:p>
        </p:txBody>
      </p:sp>
      <p:sp>
        <p:nvSpPr>
          <p:cNvPr id="6" name="TextBox 77"/>
          <p:cNvSpPr txBox="1"/>
          <p:nvPr/>
        </p:nvSpPr>
        <p:spPr bwMode="auto">
          <a:xfrm>
            <a:off x="4204832" y="2544387"/>
            <a:ext cx="2812904" cy="1087522"/>
          </a:xfrm>
          <a:prstGeom prst="rect">
            <a:avLst/>
          </a:prstGeom>
          <a:noFill/>
          <a:ln w="12700" cap="flat" cmpd="sng" algn="ctr">
            <a:solidFill>
              <a:srgbClr val="1AABE2"/>
            </a:solidFill>
            <a:prstDash val="sysDash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8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35986" algn="l" fontAlgn="ctr">
              <a:spcBef>
                <a:spcPts val="200"/>
              </a:spcBef>
            </a:pPr>
            <a:endParaRPr lang="en-US" altLang="zh-CN" sz="1399" dirty="0">
              <a:sym typeface="Huawei Sans" panose="020C0503030203020204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4607566"/>
              </p:ext>
            </p:extLst>
          </p:nvPr>
        </p:nvGraphicFramePr>
        <p:xfrm>
          <a:off x="4265657" y="2995214"/>
          <a:ext cx="2725714" cy="600659"/>
        </p:xfrm>
        <a:graphic>
          <a:graphicData uri="http://schemas.openxmlformats.org/drawingml/2006/table">
            <a:tbl>
              <a:tblPr firstRow="1" bandRow="1"/>
              <a:tblGrid>
                <a:gridCol w="1361922"/>
                <a:gridCol w="1363792"/>
              </a:tblGrid>
              <a:tr h="372265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Частный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0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Публичный IP-адрес:Номер порта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28394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192.168.1.10:80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  <a:ea typeface="方正兰亭黑简体" panose="02000000000000000000" pitchFamily="2" charset="-122"/>
                          <a:cs typeface="+mn-ea"/>
                          <a:sym typeface="Huawei Sans" panose="020C0503030203020204" pitchFamily="34" charset="0"/>
                        </a:rPr>
                        <a:t>122.1.2.1:80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8" name="直接箭头连接符 7"/>
          <p:cNvCxnSpPr/>
          <p:nvPr/>
        </p:nvCxnSpPr>
        <p:spPr bwMode="auto">
          <a:xfrm>
            <a:off x="6404723" y="5339858"/>
            <a:ext cx="1821664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9" name="文本框 41"/>
          <p:cNvSpPr txBox="1"/>
          <p:nvPr/>
        </p:nvSpPr>
        <p:spPr>
          <a:xfrm>
            <a:off x="6439877" y="4705364"/>
            <a:ext cx="2466128" cy="47436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122.1.2.1:80</a:t>
            </a:r>
          </a:p>
          <a:p>
            <a:pPr fontAlgn="ctr"/>
            <a:r>
              <a:rPr lang="ru-RU" sz="1200" dirty="0"/>
              <a:t> Назначение: 202.1.2.3:47819</a:t>
            </a:r>
          </a:p>
        </p:txBody>
      </p:sp>
      <p:sp>
        <p:nvSpPr>
          <p:cNvPr id="10" name="椭圆 9"/>
          <p:cNvSpPr/>
          <p:nvPr/>
        </p:nvSpPr>
        <p:spPr bwMode="auto">
          <a:xfrm>
            <a:off x="6117792" y="4708101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2904763" y="5530493"/>
            <a:ext cx="1970133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2" name="文本框 41"/>
          <p:cNvSpPr txBox="1"/>
          <p:nvPr/>
        </p:nvSpPr>
        <p:spPr>
          <a:xfrm>
            <a:off x="2707477" y="4830449"/>
            <a:ext cx="2314701" cy="47371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192.168.1.10:80</a:t>
            </a:r>
          </a:p>
          <a:p>
            <a:pPr fontAlgn="ctr"/>
            <a:r>
              <a:rPr lang="ru-RU" sz="1200" dirty="0"/>
              <a:t> Назначение: 202.1.2.3:47819</a:t>
            </a:r>
          </a:p>
        </p:txBody>
      </p:sp>
      <p:sp>
        <p:nvSpPr>
          <p:cNvPr id="13" name="椭圆 12"/>
          <p:cNvSpPr/>
          <p:nvPr/>
        </p:nvSpPr>
        <p:spPr bwMode="auto">
          <a:xfrm>
            <a:off x="2443037" y="4842149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cxnSp>
        <p:nvCxnSpPr>
          <p:cNvPr id="14" name="直接箭头连接符 13"/>
          <p:cNvCxnSpPr/>
          <p:nvPr/>
        </p:nvCxnSpPr>
        <p:spPr bwMode="auto">
          <a:xfrm>
            <a:off x="7658741" y="3418189"/>
            <a:ext cx="1768447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15" name="文本框 41"/>
          <p:cNvSpPr txBox="1"/>
          <p:nvPr/>
        </p:nvSpPr>
        <p:spPr>
          <a:xfrm>
            <a:off x="7826065" y="2796954"/>
            <a:ext cx="2871162" cy="460768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200.1.2.3:47819</a:t>
            </a:r>
          </a:p>
          <a:p>
            <a:pPr fontAlgn="ctr"/>
            <a:r>
              <a:rPr lang="ru-RU" sz="1200" dirty="0"/>
              <a:t> Назначение: 122.1.2.1:80</a:t>
            </a:r>
          </a:p>
        </p:txBody>
      </p:sp>
      <p:sp>
        <p:nvSpPr>
          <p:cNvPr id="16" name="椭圆 15"/>
          <p:cNvSpPr/>
          <p:nvPr/>
        </p:nvSpPr>
        <p:spPr bwMode="auto">
          <a:xfrm>
            <a:off x="7507617" y="2754354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cxnSp>
        <p:nvCxnSpPr>
          <p:cNvPr id="17" name="直接箭头连接符 16"/>
          <p:cNvCxnSpPr/>
          <p:nvPr/>
        </p:nvCxnSpPr>
        <p:spPr bwMode="auto">
          <a:xfrm>
            <a:off x="1340826" y="2748574"/>
            <a:ext cx="2055678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18" name="文本框 41"/>
          <p:cNvSpPr txBox="1"/>
          <p:nvPr/>
        </p:nvSpPr>
        <p:spPr>
          <a:xfrm>
            <a:off x="1512601" y="2095546"/>
            <a:ext cx="2076398" cy="47552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Источник: 200.1.2.3:47819</a:t>
            </a:r>
          </a:p>
          <a:p>
            <a:pPr fontAlgn="ctr"/>
            <a:r>
              <a:rPr lang="ru-RU" sz="1200" dirty="0"/>
              <a:t> Назначение: 192.168.1.10:80</a:t>
            </a:r>
          </a:p>
        </p:txBody>
      </p:sp>
      <p:sp>
        <p:nvSpPr>
          <p:cNvPr id="19" name="椭圆 18"/>
          <p:cNvSpPr/>
          <p:nvPr/>
        </p:nvSpPr>
        <p:spPr bwMode="auto">
          <a:xfrm>
            <a:off x="1158089" y="2095545"/>
            <a:ext cx="251902" cy="251902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20" name="矩形 19"/>
          <p:cNvSpPr/>
          <p:nvPr/>
        </p:nvSpPr>
        <p:spPr bwMode="auto">
          <a:xfrm>
            <a:off x="4215026" y="1371133"/>
            <a:ext cx="3141262" cy="1041613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1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Поиск в таблице сопоставления NAT необходимого частного адреса:номера порта на основании публичного адреса:номера порта и преобразует адрес назначения:номер порта пакета данных IP в частный адрес:номер порта.</a:t>
            </a:r>
          </a:p>
        </p:txBody>
      </p:sp>
      <p:sp>
        <p:nvSpPr>
          <p:cNvPr id="21" name="任意多边形 20"/>
          <p:cNvSpPr/>
          <p:nvPr/>
        </p:nvSpPr>
        <p:spPr bwMode="auto">
          <a:xfrm>
            <a:off x="3468195" y="2767309"/>
            <a:ext cx="736636" cy="547646"/>
          </a:xfrm>
          <a:custGeom>
            <a:avLst/>
            <a:gdLst>
              <a:gd name="connsiteX0" fmla="*/ 1473200 w 1473200"/>
              <a:gd name="connsiteY0" fmla="*/ 685800 h 685800"/>
              <a:gd name="connsiteX1" fmla="*/ 908050 w 1473200"/>
              <a:gd name="connsiteY1" fmla="*/ 0 h 685800"/>
              <a:gd name="connsiteX2" fmla="*/ 0 w 1473200"/>
              <a:gd name="connsiteY2" fmla="*/ 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73200" h="685800">
                <a:moveTo>
                  <a:pt x="1473200" y="685800"/>
                </a:moveTo>
                <a:lnTo>
                  <a:pt x="908050" y="0"/>
                </a:lnTo>
                <a:lnTo>
                  <a:pt x="0" y="0"/>
                </a:lnTo>
              </a:path>
            </a:pathLst>
          </a:custGeom>
          <a:noFill/>
          <a:ln w="19050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arrow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 defTabSz="914034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Huawei Sans" panose="020C0503030203020204" pitchFamily="34" charset="0"/>
              <a:ea typeface="方正兰亭黑简体" panose="02000000000000000000" pitchFamily="2" charset="-122"/>
              <a:cs typeface="+mn-ea"/>
              <a:sym typeface="Huawei Sans" panose="020C0503030203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886167" y="5084064"/>
            <a:ext cx="1500979" cy="1354314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pPr defTabSz="914034" fontAlgn="ctr"/>
            <a:r>
              <a:rPr lang="ru-RU" sz="1100" dirty="0">
                <a:latin typeface="Huawei Sans" panose="020C0503030203020204" pitchFamily="34" charset="0"/>
                <a:ea typeface="方正兰亭黑简体"/>
                <a:sym typeface="Huawei Sans" panose="020C0503030203020204" pitchFamily="34" charset="0"/>
              </a:rPr>
              <a:t>Обратное преобразование IP-адреса источника:номера порта на основе таблицы сопоставления NAT.</a:t>
            </a:r>
          </a:p>
        </p:txBody>
      </p:sp>
      <p:cxnSp>
        <p:nvCxnSpPr>
          <p:cNvPr id="23" name="直接连接符 22"/>
          <p:cNvCxnSpPr>
            <a:stCxn id="28" idx="3"/>
          </p:cNvCxnSpPr>
          <p:nvPr/>
        </p:nvCxnSpPr>
        <p:spPr bwMode="auto">
          <a:xfrm>
            <a:off x="2400901" y="4068275"/>
            <a:ext cx="7466582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4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246178" y="3813213"/>
            <a:ext cx="623488" cy="510126"/>
          </a:xfrm>
          <a:prstGeom prst="rect">
            <a:avLst/>
          </a:prstGeom>
          <a:noFill/>
        </p:spPr>
      </p:pic>
      <p:grpSp>
        <p:nvGrpSpPr>
          <p:cNvPr id="25" name="组合 24"/>
          <p:cNvGrpSpPr/>
          <p:nvPr/>
        </p:nvGrpSpPr>
        <p:grpSpPr>
          <a:xfrm>
            <a:off x="9557849" y="3824107"/>
            <a:ext cx="1253620" cy="775842"/>
            <a:chOff x="780661" y="2516840"/>
            <a:chExt cx="1088166" cy="673445"/>
          </a:xfrm>
        </p:grpSpPr>
        <p:pic>
          <p:nvPicPr>
            <p:cNvPr id="26" name="图片 25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3624" y="2516840"/>
              <a:ext cx="539063" cy="414000"/>
            </a:xfrm>
            <a:prstGeom prst="rect">
              <a:avLst/>
            </a:prstGeom>
          </p:spPr>
        </p:pic>
        <p:sp>
          <p:nvSpPr>
            <p:cNvPr id="27" name="TextBox 77"/>
            <p:cNvSpPr txBox="1"/>
            <p:nvPr/>
          </p:nvSpPr>
          <p:spPr bwMode="auto">
            <a:xfrm>
              <a:off x="780661" y="2915758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200.1.2.3</a:t>
              </a:r>
            </a:p>
          </p:txBody>
        </p:sp>
      </p:grpSp>
      <p:pic>
        <p:nvPicPr>
          <p:cNvPr id="28" name="图片 27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78795" y="3813778"/>
            <a:ext cx="622106" cy="508996"/>
          </a:xfrm>
          <a:prstGeom prst="rect">
            <a:avLst/>
          </a:prstGeom>
        </p:spPr>
      </p:pic>
      <p:sp>
        <p:nvSpPr>
          <p:cNvPr id="29" name="TextBox 77"/>
          <p:cNvSpPr txBox="1"/>
          <p:nvPr/>
        </p:nvSpPr>
        <p:spPr bwMode="auto">
          <a:xfrm>
            <a:off x="1363522" y="4316094"/>
            <a:ext cx="1360205" cy="54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192.168.1.10</a:t>
            </a:r>
          </a:p>
        </p:txBody>
      </p:sp>
      <p:sp>
        <p:nvSpPr>
          <p:cNvPr id="30" name="TextBox 77"/>
          <p:cNvSpPr txBox="1"/>
          <p:nvPr/>
        </p:nvSpPr>
        <p:spPr bwMode="auto">
          <a:xfrm>
            <a:off x="3968175" y="4066465"/>
            <a:ext cx="1390062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31" name="TextBox 77"/>
          <p:cNvSpPr txBox="1"/>
          <p:nvPr/>
        </p:nvSpPr>
        <p:spPr bwMode="auto">
          <a:xfrm>
            <a:off x="5636606" y="3770532"/>
            <a:ext cx="125362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32" name="矩形 31"/>
          <p:cNvSpPr/>
          <p:nvPr/>
        </p:nvSpPr>
        <p:spPr>
          <a:xfrm>
            <a:off x="5270793" y="4321216"/>
            <a:ext cx="557947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33" name="图片 32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189011" y="3808084"/>
            <a:ext cx="622106" cy="508996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422756" y="3873251"/>
            <a:ext cx="1253620" cy="452643"/>
            <a:chOff x="6687693" y="2768077"/>
            <a:chExt cx="1088166" cy="392903"/>
          </a:xfrm>
        </p:grpSpPr>
        <p:sp>
          <p:nvSpPr>
            <p:cNvPr id="35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36" name="TextBox 77"/>
            <p:cNvSpPr txBox="1"/>
            <p:nvPr/>
          </p:nvSpPr>
          <p:spPr bwMode="auto">
            <a:xfrm>
              <a:off x="6687693" y="2855341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4245874" y="2546255"/>
            <a:ext cx="2843554" cy="34533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5986" fontAlgn="ctr">
              <a:spcBef>
                <a:spcPts val="200"/>
              </a:spcBef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Таблица сопоставления NAT</a:t>
            </a:r>
          </a:p>
          <a:p>
            <a:pPr marL="35986" fontAlgn="ctr">
              <a:spcBef>
                <a:spcPts val="200"/>
              </a:spcBef>
            </a:pPr>
            <a:r>
              <a:rPr lang="ru-RU" sz="1399" dirty="0">
                <a:solidFill>
                  <a:prstClr val="black"/>
                </a:solidFill>
                <a:latin typeface="Huawei Sans" panose="020C0503030203020204" pitchFamily="34" charset="0"/>
                <a:sym typeface="Huawei Sans" panose="020C0503030203020204" pitchFamily="34" charset="0"/>
              </a:rPr>
              <a:t>-----------------</a:t>
            </a:r>
          </a:p>
        </p:txBody>
      </p:sp>
    </p:spTree>
    <p:extLst>
      <p:ext uri="{BB962C8B-B14F-4D97-AF65-F5344CB8AC3E}">
        <p14:creationId xmlns:p14="http://schemas.microsoft.com/office/powerpoint/2010/main" val="380959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000" dirty="0"/>
              <a:t>С </a:t>
            </a:r>
            <a:r>
              <a:rPr lang="ru-RU" sz="2000" dirty="0" smtClean="0"/>
              <a:t>ростом популярности Интернета </a:t>
            </a:r>
            <a:r>
              <a:rPr lang="ru-RU" sz="2000" dirty="0"/>
              <a:t>и увеличением количества сетевых приложений ограниченные публичные IPv4-адреса стали узким местом в развитии сети. Для решения этой проблемы был введен механизм трансляции сетевых адресов (NAT).</a:t>
            </a:r>
          </a:p>
          <a:p>
            <a:r>
              <a:rPr lang="ru-RU" sz="2000" dirty="0"/>
              <a:t>NAT позволяет узлам внутренней сети получать доступ к внешней сети. Это не только помогает уменьшить дефицит IPv4-адресов, но также позволяет повысить безопасность внутренней сети, поскольку NAT не разрешает устройствам внешней сети напрямую связываться с узлами внутренней сети, использующей частные адреса.</a:t>
            </a:r>
          </a:p>
          <a:p>
            <a:r>
              <a:rPr lang="ru-RU" sz="2000" dirty="0"/>
              <a:t>В данном курсе </a:t>
            </a:r>
            <a:r>
              <a:rPr lang="ru-RU" sz="2000" dirty="0" smtClean="0"/>
              <a:t>описаны </a:t>
            </a:r>
            <a:r>
              <a:rPr lang="ru-RU" sz="2000" dirty="0"/>
              <a:t>предпосылки разработки NAT, а также реализации и сценарии применения различных типов NAT.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7285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настройки сервера NAT 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666785" y="1493075"/>
            <a:ext cx="4303498" cy="1850794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9030" y="4457361"/>
            <a:ext cx="9758599" cy="1404820"/>
          </a:xfrm>
          <a:prstGeom prst="rect">
            <a:avLst/>
          </a:prstGeom>
          <a:solidFill>
            <a:srgbClr val="1AABE2">
              <a:alpha val="5000"/>
            </a:srgbClr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ct val="140000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[R1]interface GigabitEthernet0/0/1 </a:t>
            </a:r>
          </a:p>
          <a:p>
            <a:pPr fontAlgn="ctr">
              <a:lnSpc>
                <a:spcPct val="140000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[R1-GigabitEthernet0/0/1]ip address 122.1.2.1 24</a:t>
            </a:r>
          </a:p>
          <a:p>
            <a:pPr fontAlgn="ctr">
              <a:lnSpc>
                <a:spcPct val="140000"/>
              </a:lnSpc>
            </a:pPr>
            <a:r>
              <a:rPr lang="ru-RU" sz="1599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[R1-GigabitEthernet0/0/1]</a:t>
            </a:r>
            <a:r>
              <a:rPr lang="ru-RU" sz="15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nat</a:t>
            </a:r>
            <a:r>
              <a:rPr lang="ru-RU" sz="1599" dirty="0">
                <a:solidFill>
                  <a:srgbClr val="C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 </a:t>
            </a:r>
            <a:r>
              <a:rPr lang="ru-RU" sz="1599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  <a:sym typeface="Huawei Sans" panose="020C0503030203020204" pitchFamily="34" charset="0"/>
              </a:rPr>
              <a:t>server protocol tcp global 122.1.2.1 www inside 192.168.1.10 8080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66785" y="3637420"/>
            <a:ext cx="9093557" cy="7076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664" indent="-185664" algn="just" fontAlgn="ctr">
              <a:lnSpc>
                <a:spcPts val="2399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Настройте NAT Server на R1 для сопоставления IP-адреса внутреннего сервера 192.168.1.10 и номера порта 8080 с публичным IP-адресом 122.1.2.1 и номером порта 80.</a:t>
            </a:r>
          </a:p>
        </p:txBody>
      </p:sp>
      <p:cxnSp>
        <p:nvCxnSpPr>
          <p:cNvPr id="6" name="直接连接符 5"/>
          <p:cNvCxnSpPr>
            <a:stCxn id="11" idx="3"/>
          </p:cNvCxnSpPr>
          <p:nvPr/>
        </p:nvCxnSpPr>
        <p:spPr bwMode="auto">
          <a:xfrm>
            <a:off x="2775505" y="2442026"/>
            <a:ext cx="7466582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20782" y="2186964"/>
            <a:ext cx="623488" cy="510126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9932453" y="2197857"/>
            <a:ext cx="1253620" cy="775842"/>
            <a:chOff x="780661" y="2516840"/>
            <a:chExt cx="1088166" cy="673445"/>
          </a:xfrm>
        </p:grpSpPr>
        <p:pic>
          <p:nvPicPr>
            <p:cNvPr id="9" name="图片 8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13624" y="2516840"/>
              <a:ext cx="539063" cy="414000"/>
            </a:xfrm>
            <a:prstGeom prst="rect">
              <a:avLst/>
            </a:prstGeom>
          </p:spPr>
        </p:pic>
        <p:sp>
          <p:nvSpPr>
            <p:cNvPr id="10" name="TextBox 77"/>
            <p:cNvSpPr txBox="1"/>
            <p:nvPr/>
          </p:nvSpPr>
          <p:spPr bwMode="auto">
            <a:xfrm>
              <a:off x="780661" y="2915758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200.1.2.3</a:t>
              </a:r>
            </a:p>
          </p:txBody>
        </p:sp>
      </p:grpSp>
      <p:pic>
        <p:nvPicPr>
          <p:cNvPr id="11" name="图片 10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53399" y="2187529"/>
            <a:ext cx="622106" cy="508996"/>
          </a:xfrm>
          <a:prstGeom prst="rect">
            <a:avLst/>
          </a:prstGeom>
        </p:spPr>
      </p:pic>
      <p:sp>
        <p:nvSpPr>
          <p:cNvPr id="12" name="TextBox 77"/>
          <p:cNvSpPr txBox="1"/>
          <p:nvPr/>
        </p:nvSpPr>
        <p:spPr bwMode="auto">
          <a:xfrm>
            <a:off x="1758787" y="2689844"/>
            <a:ext cx="1339544" cy="54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192.168.1.10</a:t>
            </a:r>
          </a:p>
        </p:txBody>
      </p:sp>
      <p:sp>
        <p:nvSpPr>
          <p:cNvPr id="13" name="TextBox 77"/>
          <p:cNvSpPr txBox="1"/>
          <p:nvPr/>
        </p:nvSpPr>
        <p:spPr bwMode="auto">
          <a:xfrm>
            <a:off x="4204526" y="2416728"/>
            <a:ext cx="1390062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sp>
        <p:nvSpPr>
          <p:cNvPr id="14" name="TextBox 77"/>
          <p:cNvSpPr txBox="1"/>
          <p:nvPr/>
        </p:nvSpPr>
        <p:spPr bwMode="auto">
          <a:xfrm>
            <a:off x="6011209" y="2144282"/>
            <a:ext cx="1253620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5" name="矩形 14"/>
          <p:cNvSpPr/>
          <p:nvPr/>
        </p:nvSpPr>
        <p:spPr>
          <a:xfrm>
            <a:off x="5645397" y="2694966"/>
            <a:ext cx="557947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pic>
        <p:nvPicPr>
          <p:cNvPr id="16" name="图片 15" descr="汇聚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615" y="2181834"/>
            <a:ext cx="622106" cy="50899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797360" y="2247001"/>
            <a:ext cx="1253620" cy="452643"/>
            <a:chOff x="6687693" y="2768077"/>
            <a:chExt cx="1088166" cy="392903"/>
          </a:xfrm>
        </p:grpSpPr>
        <p:sp>
          <p:nvSpPr>
            <p:cNvPr id="18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3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9" name="TextBox 77"/>
            <p:cNvSpPr txBox="1"/>
            <p:nvPr/>
          </p:nvSpPr>
          <p:spPr bwMode="auto">
            <a:xfrm>
              <a:off x="6687693" y="2855341"/>
              <a:ext cx="1088166" cy="274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00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2880304" y="1494010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</p:spTree>
    <p:extLst>
      <p:ext uri="{BB962C8B-B14F-4D97-AF65-F5344CB8AC3E}">
        <p14:creationId xmlns:p14="http://schemas.microsoft.com/office/powerpoint/2010/main" val="120058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Какие типы NAT могут позволить внешним устройствам проактивно получить доступ к внутреннему серверу?</a:t>
            </a:r>
          </a:p>
          <a:p>
            <a:r>
              <a:rPr lang="ru-RU" dirty="0"/>
              <a:t>Каковы преимущества NAPT перед No-PAT?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763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Использование частных адресов в частных сетях и использование NAT на выходе сети эффективно сокращают количество необходимых публичных IPv4 адресов. NAT эффективно решает проблему дефицита публичных IPv4 адресов.</a:t>
            </a:r>
          </a:p>
          <a:p>
            <a:r>
              <a:rPr lang="ru-RU" dirty="0"/>
              <a:t>Динамический NAT, NAPT и Easy IP обеспечивают преобразование адресов источников </a:t>
            </a:r>
            <a:r>
              <a:rPr lang="ru-RU" dirty="0" smtClean="0"/>
              <a:t>для подключения узлов </a:t>
            </a:r>
            <a:r>
              <a:rPr lang="ru-RU" dirty="0"/>
              <a:t>частной сети </a:t>
            </a:r>
            <a:r>
              <a:rPr lang="ru-RU" dirty="0" smtClean="0"/>
              <a:t>к </a:t>
            </a:r>
            <a:r>
              <a:rPr lang="ru-RU" dirty="0"/>
              <a:t>общедоступной сети.</a:t>
            </a:r>
          </a:p>
          <a:p>
            <a:r>
              <a:rPr lang="ru-RU" dirty="0"/>
              <a:t>Сервер NAT позволяет внутренним серверам предоставлять услуги для публичных сетей.</a:t>
            </a:r>
          </a:p>
          <a:p>
            <a:r>
              <a:rPr lang="ru-RU" dirty="0"/>
              <a:t>Статический NAT обеспечивает сопоставление по принципу «один-к-одному» и поддерживает двунаправленную связь.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7778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912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/>
              <a:t>По окончании данного курса слушатели получат следующие знания и навыки:</a:t>
            </a:r>
          </a:p>
          <a:p>
            <a:pPr lvl="1"/>
            <a:r>
              <a:rPr lang="ru-RU" dirty="0"/>
              <a:t>предпосылки разработки </a:t>
            </a:r>
            <a:r>
              <a:rPr lang="ru-RU" dirty="0" smtClean="0"/>
              <a:t>NAT;</a:t>
            </a:r>
            <a:endParaRPr lang="ru-RU" dirty="0"/>
          </a:p>
          <a:p>
            <a:pPr lvl="1"/>
            <a:r>
              <a:rPr lang="ru-RU" dirty="0"/>
              <a:t>классификация и реализация </a:t>
            </a:r>
            <a:r>
              <a:rPr lang="ru-RU" dirty="0" err="1"/>
              <a:t>Master</a:t>
            </a:r>
            <a:r>
              <a:rPr lang="ru-RU" dirty="0"/>
              <a:t> </a:t>
            </a:r>
            <a:r>
              <a:rPr lang="ru-RU" dirty="0" smtClean="0"/>
              <a:t>NAT;</a:t>
            </a:r>
            <a:endParaRPr lang="ru-RU" dirty="0"/>
          </a:p>
          <a:p>
            <a:pPr lvl="1"/>
            <a:r>
              <a:rPr lang="ru-RU" dirty="0"/>
              <a:t>выбор Master NAT в разных сценариях.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011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dirty="0">
                <a:sym typeface="Huawei Sans" panose="020C0503030203020204" pitchFamily="34" charset="0"/>
              </a:rPr>
              <a:t>Обзор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sym typeface="Huawei Sans" panose="020C0503030203020204" pitchFamily="34" charset="0"/>
              </a:rPr>
              <a:t>Статический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sym typeface="Huawei Sans" panose="020C0503030203020204" pitchFamily="34" charset="0"/>
              </a:rPr>
              <a:t>Динамический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sym typeface="Huawei Sans" panose="020C0503030203020204" pitchFamily="34" charset="0"/>
              </a:rPr>
              <a:t>NAPT и Easy IP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sym typeface="Huawei Sans" panose="020C0503030203020204" pitchFamily="34" charset="0"/>
              </a:rPr>
              <a:t>Сервер NAT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132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1899992"/>
          </a:xfrm>
        </p:spPr>
        <p:txBody>
          <a:bodyPr/>
          <a:lstStyle/>
          <a:p>
            <a:r>
              <a:rPr lang="ru-RU" sz="1700" dirty="0">
                <a:sym typeface="Huawei Sans" panose="020C0503030203020204" pitchFamily="34" charset="0"/>
              </a:rPr>
              <a:t>По мере увеличения числа пользователей Интернета, публичные IPv4-адреса становятся дефицитными.</a:t>
            </a:r>
          </a:p>
          <a:p>
            <a:r>
              <a:rPr lang="ru-RU" sz="1700" dirty="0">
                <a:sym typeface="Huawei Sans" panose="020C0503030203020204" pitchFamily="34" charset="0"/>
              </a:rPr>
              <a:t>А неравномерное распределение этих адресов </a:t>
            </a:r>
            <a:r>
              <a:rPr lang="ru-RU" sz="1700" dirty="0" smtClean="0">
                <a:sym typeface="Huawei Sans" panose="020C0503030203020204" pitchFamily="34" charset="0"/>
              </a:rPr>
              <a:t>приводит к </a:t>
            </a:r>
            <a:r>
              <a:rPr lang="ru-RU" sz="1700" dirty="0">
                <a:sym typeface="Huawei Sans" panose="020C0503030203020204" pitchFamily="34" charset="0"/>
              </a:rPr>
              <a:t>серьезной нехватке доступных публичных IPv4 адресов в некоторых областях.</a:t>
            </a:r>
          </a:p>
          <a:p>
            <a:r>
              <a:rPr lang="ru-RU" sz="1700" dirty="0">
                <a:sym typeface="Huawei Sans" panose="020C0503030203020204" pitchFamily="34" charset="0"/>
              </a:rPr>
              <a:t>Для решения данной проблемы необходимо использовать переходные технологии.</a:t>
            </a:r>
          </a:p>
          <a:p>
            <a:endParaRPr lang="zh-CN" altLang="en-US" sz="18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Предпосылки создания NAT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510243" y="3300038"/>
            <a:ext cx="3461225" cy="1969283"/>
            <a:chOff x="1107707" y="3205441"/>
            <a:chExt cx="3461225" cy="1969283"/>
          </a:xfrm>
        </p:grpSpPr>
        <p:sp>
          <p:nvSpPr>
            <p:cNvPr id="6" name="ExtraShape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52A1966-C37C-4EE9-AEBC-9CAF49A3F57B}"/>
                </a:ext>
              </a:extLst>
            </p:cNvPr>
            <p:cNvSpPr/>
            <p:nvPr/>
          </p:nvSpPr>
          <p:spPr bwMode="auto">
            <a:xfrm>
              <a:off x="2396158" y="3205441"/>
              <a:ext cx="2172774" cy="1091617"/>
            </a:xfrm>
            <a:custGeom>
              <a:avLst/>
              <a:gdLst>
                <a:gd name="T0" fmla="*/ 2285 w 2285"/>
                <a:gd name="T1" fmla="*/ 206 h 1148"/>
                <a:gd name="T2" fmla="*/ 1974 w 2285"/>
                <a:gd name="T3" fmla="*/ 0 h 1148"/>
                <a:gd name="T4" fmla="*/ 2003 w 2285"/>
                <a:gd name="T5" fmla="*/ 104 h 1148"/>
                <a:gd name="T6" fmla="*/ 0 w 2285"/>
                <a:gd name="T7" fmla="*/ 840 h 1148"/>
                <a:gd name="T8" fmla="*/ 0 w 2285"/>
                <a:gd name="T9" fmla="*/ 1148 h 1148"/>
                <a:gd name="T10" fmla="*/ 2098 w 2285"/>
                <a:gd name="T11" fmla="*/ 440 h 1148"/>
                <a:gd name="T12" fmla="*/ 2127 w 2285"/>
                <a:gd name="T13" fmla="*/ 542 h 1148"/>
                <a:gd name="T14" fmla="*/ 2285 w 2285"/>
                <a:gd name="T15" fmla="*/ 206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5" h="1148">
                  <a:moveTo>
                    <a:pt x="2285" y="206"/>
                  </a:moveTo>
                  <a:lnTo>
                    <a:pt x="1974" y="0"/>
                  </a:lnTo>
                  <a:lnTo>
                    <a:pt x="2003" y="104"/>
                  </a:lnTo>
                  <a:lnTo>
                    <a:pt x="0" y="840"/>
                  </a:lnTo>
                  <a:lnTo>
                    <a:pt x="0" y="1148"/>
                  </a:lnTo>
                  <a:lnTo>
                    <a:pt x="2098" y="440"/>
                  </a:lnTo>
                  <a:lnTo>
                    <a:pt x="2127" y="542"/>
                  </a:lnTo>
                  <a:lnTo>
                    <a:pt x="2285" y="206"/>
                  </a:lnTo>
                  <a:close/>
                </a:path>
              </a:pathLst>
            </a:custGeom>
            <a:solidFill>
              <a:srgbClr val="EC7061"/>
            </a:solidFill>
            <a:ln>
              <a:noFill/>
            </a:ln>
            <a:extLst/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7" name="ExtraShape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F1FDB48-1A61-426E-8278-B590BC737578}"/>
                </a:ext>
              </a:extLst>
            </p:cNvPr>
            <p:cNvSpPr/>
            <p:nvPr/>
          </p:nvSpPr>
          <p:spPr bwMode="auto">
            <a:xfrm>
              <a:off x="1107707" y="4004183"/>
              <a:ext cx="2357246" cy="1170541"/>
            </a:xfrm>
            <a:custGeom>
              <a:avLst/>
              <a:gdLst>
                <a:gd name="T0" fmla="*/ 2479 w 2479"/>
                <a:gd name="T1" fmla="*/ 308 h 1231"/>
                <a:gd name="T2" fmla="*/ 0 w 2479"/>
                <a:gd name="T3" fmla="*/ 1231 h 1231"/>
                <a:gd name="T4" fmla="*/ 0 w 2479"/>
                <a:gd name="T5" fmla="*/ 1077 h 1231"/>
                <a:gd name="T6" fmla="*/ 2479 w 2479"/>
                <a:gd name="T7" fmla="*/ 0 h 1231"/>
                <a:gd name="T8" fmla="*/ 2479 w 2479"/>
                <a:gd name="T9" fmla="*/ 308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9" h="1231">
                  <a:moveTo>
                    <a:pt x="2479" y="308"/>
                  </a:moveTo>
                  <a:lnTo>
                    <a:pt x="0" y="1231"/>
                  </a:lnTo>
                  <a:lnTo>
                    <a:pt x="0" y="1077"/>
                  </a:lnTo>
                  <a:lnTo>
                    <a:pt x="2479" y="0"/>
                  </a:lnTo>
                  <a:lnTo>
                    <a:pt x="2479" y="308"/>
                  </a:lnTo>
                  <a:close/>
                </a:path>
              </a:pathLst>
            </a:custGeom>
            <a:solidFill>
              <a:srgbClr val="EC7061"/>
            </a:solidFill>
            <a:ln>
              <a:noFill/>
            </a:ln>
            <a:extLst/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8" name="ExtraShape2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B98887-8749-41CA-9DBA-D1B7842B499E}"/>
                </a:ext>
              </a:extLst>
            </p:cNvPr>
            <p:cNvSpPr/>
            <p:nvPr/>
          </p:nvSpPr>
          <p:spPr bwMode="auto">
            <a:xfrm>
              <a:off x="2509312" y="4004184"/>
              <a:ext cx="955641" cy="416488"/>
            </a:xfrm>
            <a:custGeom>
              <a:avLst/>
              <a:gdLst>
                <a:gd name="T0" fmla="*/ 0 w 1005"/>
                <a:gd name="T1" fmla="*/ 438 h 438"/>
                <a:gd name="T2" fmla="*/ 659 w 1005"/>
                <a:gd name="T3" fmla="*/ 438 h 438"/>
                <a:gd name="T4" fmla="*/ 1005 w 1005"/>
                <a:gd name="T5" fmla="*/ 308 h 438"/>
                <a:gd name="T6" fmla="*/ 1005 w 1005"/>
                <a:gd name="T7" fmla="*/ 0 h 438"/>
                <a:gd name="T8" fmla="*/ 0 w 1005"/>
                <a:gd name="T9" fmla="*/ 438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5" h="438">
                  <a:moveTo>
                    <a:pt x="0" y="438"/>
                  </a:moveTo>
                  <a:lnTo>
                    <a:pt x="659" y="438"/>
                  </a:lnTo>
                  <a:lnTo>
                    <a:pt x="1005" y="308"/>
                  </a:lnTo>
                  <a:lnTo>
                    <a:pt x="1005" y="0"/>
                  </a:lnTo>
                  <a:lnTo>
                    <a:pt x="0" y="438"/>
                  </a:lnTo>
                  <a:close/>
                </a:path>
              </a:pathLst>
            </a:custGeom>
            <a:solidFill>
              <a:srgbClr val="EC7061">
                <a:alpha val="42000"/>
              </a:srgbClr>
            </a:solidFill>
            <a:ln>
              <a:noFill/>
            </a:ln>
            <a:extLst/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9" name="ExtraShape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48833B-F7AA-4A6C-A967-B5CE5CBFA43A}"/>
                </a:ext>
              </a:extLst>
            </p:cNvPr>
            <p:cNvSpPr/>
            <p:nvPr/>
          </p:nvSpPr>
          <p:spPr bwMode="auto">
            <a:xfrm>
              <a:off x="2396158" y="4004184"/>
              <a:ext cx="1068796" cy="292873"/>
            </a:xfrm>
            <a:prstGeom prst="rect">
              <a:avLst/>
            </a:prstGeom>
            <a:solidFill>
              <a:srgbClr val="FF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10" name="ExtraShape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772CECC-24BA-490C-9C10-49F197B46C1F}"/>
                </a:ext>
              </a:extLst>
            </p:cNvPr>
            <p:cNvSpPr/>
            <p:nvPr/>
          </p:nvSpPr>
          <p:spPr bwMode="auto">
            <a:xfrm>
              <a:off x="2037673" y="3743641"/>
              <a:ext cx="43741" cy="10460"/>
            </a:xfrm>
            <a:custGeom>
              <a:avLst/>
              <a:gdLst>
                <a:gd name="T0" fmla="*/ 11 w 25"/>
                <a:gd name="T1" fmla="*/ 6 h 6"/>
                <a:gd name="T2" fmla="*/ 11 w 25"/>
                <a:gd name="T3" fmla="*/ 6 h 6"/>
                <a:gd name="T4" fmla="*/ 11 w 25"/>
                <a:gd name="T5" fmla="*/ 6 h 6"/>
                <a:gd name="T6" fmla="*/ 11 w 25"/>
                <a:gd name="T7" fmla="*/ 6 h 6"/>
                <a:gd name="T8" fmla="*/ 0 w 25"/>
                <a:gd name="T9" fmla="*/ 2 h 6"/>
                <a:gd name="T10" fmla="*/ 0 w 25"/>
                <a:gd name="T11" fmla="*/ 2 h 6"/>
                <a:gd name="T12" fmla="*/ 0 w 25"/>
                <a:gd name="T13" fmla="*/ 2 h 6"/>
                <a:gd name="T14" fmla="*/ 24 w 25"/>
                <a:gd name="T15" fmla="*/ 1 h 6"/>
                <a:gd name="T16" fmla="*/ 12 w 25"/>
                <a:gd name="T17" fmla="*/ 6 h 6"/>
                <a:gd name="T18" fmla="*/ 24 w 25"/>
                <a:gd name="T19" fmla="*/ 1 h 6"/>
                <a:gd name="T20" fmla="*/ 25 w 25"/>
                <a:gd name="T21" fmla="*/ 0 h 6"/>
                <a:gd name="T22" fmla="*/ 24 w 25"/>
                <a:gd name="T23" fmla="*/ 1 h 6"/>
                <a:gd name="T24" fmla="*/ 25 w 25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6"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24" y="1"/>
                  </a:moveTo>
                  <a:cubicBezTo>
                    <a:pt x="20" y="5"/>
                    <a:pt x="16" y="6"/>
                    <a:pt x="12" y="6"/>
                  </a:cubicBezTo>
                  <a:cubicBezTo>
                    <a:pt x="16" y="6"/>
                    <a:pt x="20" y="5"/>
                    <a:pt x="24" y="1"/>
                  </a:cubicBezTo>
                  <a:moveTo>
                    <a:pt x="25" y="0"/>
                  </a:moveTo>
                  <a:cubicBezTo>
                    <a:pt x="24" y="1"/>
                    <a:pt x="24" y="1"/>
                    <a:pt x="24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EDE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</p:grpSp>
      <p:sp>
        <p:nvSpPr>
          <p:cNvPr id="11" name="CustomText">
            <a:extLst>
              <a:ext uri="{FF2B5EF4-FFF2-40B4-BE49-F238E27FC236}">
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F0101A2-E147-4673-AAE4-6EFE6D4D38E0}"/>
              </a:ext>
            </a:extLst>
          </p:cNvPr>
          <p:cNvSpPr/>
          <p:nvPr/>
        </p:nvSpPr>
        <p:spPr>
          <a:xfrm>
            <a:off x="1189974" y="5519380"/>
            <a:ext cx="3781494" cy="448258"/>
          </a:xfrm>
          <a:prstGeom prst="rect">
            <a:avLst/>
          </a:prstGeom>
          <a:noFill/>
        </p:spPr>
        <p:txBody>
          <a:bodyPr wrap="square" lIns="89965" tIns="46782" rIns="89965" bIns="46782" anchor="ctr">
            <a:noAutofit/>
          </a:bodyPr>
          <a:lstStyle/>
          <a:p>
            <a:pPr defTabSz="914034" fontAlgn="ctr">
              <a:defRPr/>
            </a:pPr>
            <a:r>
              <a:rPr lang="ru-RU" sz="1999" b="1" dirty="0">
                <a:latin typeface="Huawei Sans" panose="020C0503030203020204" pitchFamily="34" charset="0"/>
              </a:rPr>
              <a:t>Интернет-пользователи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986587" y="5539114"/>
            <a:ext cx="3722881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752282" y="5319403"/>
            <a:ext cx="332012" cy="3999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9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0</a:t>
            </a:r>
          </a:p>
        </p:txBody>
      </p:sp>
      <p:grpSp>
        <p:nvGrpSpPr>
          <p:cNvPr id="14" name="组合 13"/>
          <p:cNvGrpSpPr/>
          <p:nvPr/>
        </p:nvGrpSpPr>
        <p:grpSpPr>
          <a:xfrm flipV="1">
            <a:off x="7009866" y="3304524"/>
            <a:ext cx="3461225" cy="2129510"/>
            <a:chOff x="7111202" y="3205353"/>
            <a:chExt cx="3462577" cy="1970053"/>
          </a:xfrm>
          <a:solidFill>
            <a:srgbClr val="00B0F0"/>
          </a:solidFill>
        </p:grpSpPr>
        <p:sp>
          <p:nvSpPr>
            <p:cNvPr id="15" name="ExtraShape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52A1966-C37C-4EE9-AEBC-9CAF49A3F57B}"/>
                </a:ext>
              </a:extLst>
            </p:cNvPr>
            <p:cNvSpPr/>
            <p:nvPr/>
          </p:nvSpPr>
          <p:spPr bwMode="auto">
            <a:xfrm>
              <a:off x="8400156" y="3205353"/>
              <a:ext cx="2173623" cy="1092043"/>
            </a:xfrm>
            <a:custGeom>
              <a:avLst/>
              <a:gdLst>
                <a:gd name="T0" fmla="*/ 2285 w 2285"/>
                <a:gd name="T1" fmla="*/ 206 h 1148"/>
                <a:gd name="T2" fmla="*/ 1974 w 2285"/>
                <a:gd name="T3" fmla="*/ 0 h 1148"/>
                <a:gd name="T4" fmla="*/ 2003 w 2285"/>
                <a:gd name="T5" fmla="*/ 104 h 1148"/>
                <a:gd name="T6" fmla="*/ 0 w 2285"/>
                <a:gd name="T7" fmla="*/ 840 h 1148"/>
                <a:gd name="T8" fmla="*/ 0 w 2285"/>
                <a:gd name="T9" fmla="*/ 1148 h 1148"/>
                <a:gd name="T10" fmla="*/ 2098 w 2285"/>
                <a:gd name="T11" fmla="*/ 440 h 1148"/>
                <a:gd name="T12" fmla="*/ 2127 w 2285"/>
                <a:gd name="T13" fmla="*/ 542 h 1148"/>
                <a:gd name="T14" fmla="*/ 2285 w 2285"/>
                <a:gd name="T15" fmla="*/ 206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5" h="1148">
                  <a:moveTo>
                    <a:pt x="2285" y="206"/>
                  </a:moveTo>
                  <a:lnTo>
                    <a:pt x="1974" y="0"/>
                  </a:lnTo>
                  <a:lnTo>
                    <a:pt x="2003" y="104"/>
                  </a:lnTo>
                  <a:lnTo>
                    <a:pt x="0" y="840"/>
                  </a:lnTo>
                  <a:lnTo>
                    <a:pt x="0" y="1148"/>
                  </a:lnTo>
                  <a:lnTo>
                    <a:pt x="2098" y="440"/>
                  </a:lnTo>
                  <a:lnTo>
                    <a:pt x="2127" y="542"/>
                  </a:lnTo>
                  <a:lnTo>
                    <a:pt x="2285" y="2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16" name="ExtraShape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F1FDB48-1A61-426E-8278-B590BC737578}"/>
                </a:ext>
              </a:extLst>
            </p:cNvPr>
            <p:cNvSpPr/>
            <p:nvPr/>
          </p:nvSpPr>
          <p:spPr bwMode="auto">
            <a:xfrm>
              <a:off x="7111202" y="4004408"/>
              <a:ext cx="2358167" cy="1170998"/>
            </a:xfrm>
            <a:custGeom>
              <a:avLst/>
              <a:gdLst>
                <a:gd name="T0" fmla="*/ 2479 w 2479"/>
                <a:gd name="T1" fmla="*/ 308 h 1231"/>
                <a:gd name="T2" fmla="*/ 0 w 2479"/>
                <a:gd name="T3" fmla="*/ 1231 h 1231"/>
                <a:gd name="T4" fmla="*/ 0 w 2479"/>
                <a:gd name="T5" fmla="*/ 1077 h 1231"/>
                <a:gd name="T6" fmla="*/ 2479 w 2479"/>
                <a:gd name="T7" fmla="*/ 0 h 1231"/>
                <a:gd name="T8" fmla="*/ 2479 w 2479"/>
                <a:gd name="T9" fmla="*/ 308 h 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9" h="1231">
                  <a:moveTo>
                    <a:pt x="2479" y="308"/>
                  </a:moveTo>
                  <a:lnTo>
                    <a:pt x="0" y="1231"/>
                  </a:lnTo>
                  <a:lnTo>
                    <a:pt x="0" y="1077"/>
                  </a:lnTo>
                  <a:lnTo>
                    <a:pt x="2479" y="0"/>
                  </a:lnTo>
                  <a:lnTo>
                    <a:pt x="2479" y="30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  <p:sp>
          <p:nvSpPr>
            <p:cNvPr id="17" name="ExtraShape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48833B-F7AA-4A6C-A967-B5CE5CBFA43A}"/>
                </a:ext>
              </a:extLst>
            </p:cNvPr>
            <p:cNvSpPr/>
            <p:nvPr/>
          </p:nvSpPr>
          <p:spPr bwMode="auto">
            <a:xfrm>
              <a:off x="8400156" y="4004408"/>
              <a:ext cx="1069213" cy="29298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/>
            <a:p>
              <a:pPr algn="ctr" fontAlgn="ctr"/>
              <a:endParaRPr sz="1799" dirty="0">
                <a:latin typeface="Huawei Sans" panose="020C0503030203020204" pitchFamily="34" charset="0"/>
              </a:endParaRPr>
            </a:p>
          </p:txBody>
        </p:sp>
      </p:grpSp>
      <p:sp>
        <p:nvSpPr>
          <p:cNvPr id="18" name="CustomText">
            <a:extLst>
              <a:ext uri="{FF2B5EF4-FFF2-40B4-BE49-F238E27FC236}">
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F0101A2-E147-4673-AAE4-6EFE6D4D38E0}"/>
              </a:ext>
            </a:extLst>
          </p:cNvPr>
          <p:cNvSpPr/>
          <p:nvPr/>
        </p:nvSpPr>
        <p:spPr>
          <a:xfrm>
            <a:off x="7149636" y="5519380"/>
            <a:ext cx="3559832" cy="448258"/>
          </a:xfrm>
          <a:prstGeom prst="rect">
            <a:avLst/>
          </a:prstGeom>
          <a:noFill/>
        </p:spPr>
        <p:txBody>
          <a:bodyPr wrap="square" lIns="89965" tIns="46782" rIns="89965" bIns="46782" anchor="ctr">
            <a:noAutofit/>
          </a:bodyPr>
          <a:lstStyle/>
          <a:p>
            <a:pPr defTabSz="914034" fontAlgn="ctr">
              <a:defRPr/>
            </a:pPr>
            <a:r>
              <a:rPr lang="ru-RU" sz="1999" b="1" dirty="0">
                <a:latin typeface="Huawei Sans" panose="020C0503030203020204" pitchFamily="34" charset="0"/>
              </a:rPr>
              <a:t>Публичные IPv4-адреса</a:t>
            </a:r>
          </a:p>
        </p:txBody>
      </p:sp>
    </p:spTree>
    <p:extLst>
      <p:ext uri="{BB962C8B-B14F-4D97-AF65-F5344CB8AC3E}">
        <p14:creationId xmlns:p14="http://schemas.microsoft.com/office/powerpoint/2010/main" val="212116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/>
              <a:t>Публичные IP-адреса: управляет и выделяет специальная организация. Могут использоваться для прямой связи в Интернете.</a:t>
            </a:r>
          </a:p>
          <a:p>
            <a:r>
              <a:rPr lang="ru-RU" sz="1600" dirty="0"/>
              <a:t>Частные IP-адреса: используются организациями или отдельными лицами случайным образом во внутренних сетях, но не могут использоваться для прямой связи в Интернете.</a:t>
            </a:r>
          </a:p>
          <a:p>
            <a:r>
              <a:rPr lang="ru-RU" sz="1600" dirty="0"/>
              <a:t>Следующие адреса классов A, B и C зарезервированы как частные IP-адреса:</a:t>
            </a:r>
          </a:p>
          <a:p>
            <a:pPr lvl="1"/>
            <a:r>
              <a:rPr lang="ru-RU" sz="1400" dirty="0"/>
              <a:t>Класс А: 10.0.0.0–10.255.255.255</a:t>
            </a:r>
          </a:p>
          <a:p>
            <a:pPr lvl="1"/>
            <a:r>
              <a:rPr lang="ru-RU" sz="1400" dirty="0"/>
              <a:t>Класс B: 172.16.0.0–172.31.255.255</a:t>
            </a:r>
          </a:p>
          <a:p>
            <a:pPr lvl="1"/>
            <a:r>
              <a:rPr lang="ru-RU" sz="1400" dirty="0"/>
              <a:t>Класс C: 192.168.0.0–192.168.255.255</a:t>
            </a:r>
          </a:p>
          <a:p>
            <a:endParaRPr lang="zh-CN" altLang="en-US" sz="1600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Частные IP-адреса	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678895" y="5253122"/>
            <a:ext cx="2394139" cy="864450"/>
            <a:chOff x="6702418" y="2768077"/>
            <a:chExt cx="1088166" cy="392903"/>
          </a:xfrm>
        </p:grpSpPr>
        <p:sp>
          <p:nvSpPr>
            <p:cNvPr id="5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6" name="TextBox 77"/>
            <p:cNvSpPr txBox="1"/>
            <p:nvPr/>
          </p:nvSpPr>
          <p:spPr bwMode="auto">
            <a:xfrm>
              <a:off x="6702418" y="2922973"/>
              <a:ext cx="1088166" cy="213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9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49376" y="3953515"/>
            <a:ext cx="1798753" cy="864449"/>
            <a:chOff x="6845714" y="2768077"/>
            <a:chExt cx="817556" cy="392903"/>
          </a:xfrm>
        </p:grpSpPr>
        <p:sp>
          <p:nvSpPr>
            <p:cNvPr id="8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9" name="TextBox 77"/>
            <p:cNvSpPr txBox="1"/>
            <p:nvPr/>
          </p:nvSpPr>
          <p:spPr bwMode="auto">
            <a:xfrm>
              <a:off x="6845714" y="2906849"/>
              <a:ext cx="817556" cy="227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Кампусная сеть предприятия</a:t>
              </a:r>
            </a:p>
            <a:p>
              <a:pPr algn="ctr" defTabSz="1001248" eaLnBrk="0" fontAlgn="ctr" hangingPunct="0"/>
              <a:endParaRPr lang="en-US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399600" y="3925401"/>
            <a:ext cx="1837929" cy="986408"/>
            <a:chOff x="6870682" y="2768077"/>
            <a:chExt cx="759420" cy="448335"/>
          </a:xfrm>
        </p:grpSpPr>
        <p:sp>
          <p:nvSpPr>
            <p:cNvPr id="11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2" name="TextBox 77"/>
            <p:cNvSpPr txBox="1"/>
            <p:nvPr/>
          </p:nvSpPr>
          <p:spPr bwMode="auto">
            <a:xfrm>
              <a:off x="6886870" y="2834947"/>
              <a:ext cx="743232" cy="381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Кампусная сеть школы</a:t>
              </a:r>
            </a:p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10.0.0.0/8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22099" y="5236672"/>
            <a:ext cx="1670846" cy="880900"/>
            <a:chOff x="6870682" y="2768077"/>
            <a:chExt cx="759421" cy="400380"/>
          </a:xfrm>
        </p:grpSpPr>
        <p:sp>
          <p:nvSpPr>
            <p:cNvPr id="14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5" name="TextBox 77"/>
            <p:cNvSpPr txBox="1"/>
            <p:nvPr/>
          </p:nvSpPr>
          <p:spPr bwMode="auto">
            <a:xfrm>
              <a:off x="6886870" y="2898859"/>
              <a:ext cx="743233" cy="269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Домашняя сеть</a:t>
              </a:r>
            </a:p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192.168.1.0/16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005888" y="5261348"/>
            <a:ext cx="2394139" cy="880900"/>
            <a:chOff x="6702418" y="2768077"/>
            <a:chExt cx="1088166" cy="400380"/>
          </a:xfrm>
        </p:grpSpPr>
        <p:sp>
          <p:nvSpPr>
            <p:cNvPr id="17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18" name="TextBox 77"/>
            <p:cNvSpPr txBox="1"/>
            <p:nvPr/>
          </p:nvSpPr>
          <p:spPr bwMode="auto">
            <a:xfrm>
              <a:off x="6702418" y="2898859"/>
              <a:ext cx="1088166" cy="269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Кафе</a:t>
              </a:r>
            </a:p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192.168.1.0/16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93317" y="3953509"/>
            <a:ext cx="1653723" cy="986408"/>
            <a:chOff x="6870682" y="2768077"/>
            <a:chExt cx="751638" cy="448335"/>
          </a:xfrm>
        </p:grpSpPr>
        <p:sp>
          <p:nvSpPr>
            <p:cNvPr id="20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5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1" name="TextBox 77"/>
            <p:cNvSpPr txBox="1"/>
            <p:nvPr/>
          </p:nvSpPr>
          <p:spPr bwMode="auto">
            <a:xfrm>
              <a:off x="6874886" y="2834947"/>
              <a:ext cx="743233" cy="381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Небольшой технопарк</a:t>
              </a:r>
            </a:p>
            <a:p>
              <a:pPr algn="ctr" defTabSz="1001248" eaLnBrk="0" fontAlgn="ctr" hangingPunct="0"/>
              <a:r>
                <a:rPr lang="ru-RU" sz="13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192.168.1.0/16</a:t>
              </a:r>
            </a:p>
          </p:txBody>
        </p:sp>
      </p:grpSp>
      <p:cxnSp>
        <p:nvCxnSpPr>
          <p:cNvPr id="22" name="直接箭头连接符 21"/>
          <p:cNvCxnSpPr/>
          <p:nvPr/>
        </p:nvCxnSpPr>
        <p:spPr>
          <a:xfrm>
            <a:off x="6536657" y="4979223"/>
            <a:ext cx="719480" cy="528488"/>
          </a:xfrm>
          <a:prstGeom prst="straightConnector1">
            <a:avLst/>
          </a:prstGeom>
          <a:noFill/>
          <a:ln w="38100" cap="flat" cmpd="sng" algn="ctr">
            <a:solidFill>
              <a:srgbClr val="EC706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23" name="直接箭头连接符 22"/>
          <p:cNvCxnSpPr>
            <a:stCxn id="21" idx="2"/>
            <a:endCxn id="5" idx="1"/>
          </p:cNvCxnSpPr>
          <p:nvPr/>
        </p:nvCxnSpPr>
        <p:spPr>
          <a:xfrm>
            <a:off x="7920181" y="4939916"/>
            <a:ext cx="66822" cy="434172"/>
          </a:xfrm>
          <a:prstGeom prst="straightConnector1">
            <a:avLst/>
          </a:prstGeom>
          <a:noFill/>
          <a:ln w="38100" cap="flat" cmpd="sng" algn="ctr">
            <a:solidFill>
              <a:srgbClr val="EC706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24" name="直接箭头连接符 23"/>
          <p:cNvCxnSpPr/>
          <p:nvPr/>
        </p:nvCxnSpPr>
        <p:spPr>
          <a:xfrm flipH="1">
            <a:off x="8702825" y="4991565"/>
            <a:ext cx="664047" cy="440309"/>
          </a:xfrm>
          <a:prstGeom prst="straightConnector1">
            <a:avLst/>
          </a:prstGeom>
          <a:noFill/>
          <a:ln w="38100" cap="flat" cmpd="sng" algn="ctr">
            <a:solidFill>
              <a:srgbClr val="EC706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25" name="直接箭头连接符 24"/>
          <p:cNvCxnSpPr/>
          <p:nvPr/>
        </p:nvCxnSpPr>
        <p:spPr>
          <a:xfrm flipH="1">
            <a:off x="8747045" y="5820992"/>
            <a:ext cx="935635" cy="0"/>
          </a:xfrm>
          <a:prstGeom prst="straightConnector1">
            <a:avLst/>
          </a:prstGeom>
          <a:noFill/>
          <a:ln w="38100" cap="flat" cmpd="sng" algn="ctr">
            <a:solidFill>
              <a:srgbClr val="EC706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  <p:cxnSp>
        <p:nvCxnSpPr>
          <p:cNvPr id="26" name="直接箭头连接符 25"/>
          <p:cNvCxnSpPr/>
          <p:nvPr/>
        </p:nvCxnSpPr>
        <p:spPr>
          <a:xfrm flipH="1">
            <a:off x="6083761" y="5820992"/>
            <a:ext cx="935635" cy="0"/>
          </a:xfrm>
          <a:prstGeom prst="straightConnector1">
            <a:avLst/>
          </a:prstGeom>
          <a:noFill/>
          <a:ln w="38100" cap="flat" cmpd="sng" algn="ctr">
            <a:solidFill>
              <a:srgbClr val="EC7061"/>
            </a:solidFill>
            <a:prstDash val="solid"/>
            <a:miter lim="800000"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24177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500" dirty="0">
                <a:sym typeface="Huawei Sans" panose="020C0503030203020204" pitchFamily="34" charset="0"/>
              </a:rPr>
              <a:t>NAT: преобразует IP-адреса в пакеты данных IP. NAT широко используется в действующих сетях и обычно развертывается на выходных сетевых устройствах, таких как маршрутизаторы или межсетевые экраны.</a:t>
            </a:r>
          </a:p>
          <a:p>
            <a:r>
              <a:rPr lang="ru-RU" sz="1500" dirty="0">
                <a:sym typeface="Huawei Sans" panose="020C0503030203020204" pitchFamily="34" charset="0"/>
              </a:rPr>
              <a:t>Типовой сценарий применения NAT: Частные адреса используются в частных сетях (корпоративных или домашних). NAT развертывается на выходных устройствах. Для трафика из внутренней сети во внешнюю сеть NAT преобразует исходные адреса пакетов данных в определенные публичные адреса. Для трафика из внешней сети во внутреннюю сеть NAT преобразует адрес назначения пакетов данных.</a:t>
            </a:r>
          </a:p>
          <a:p>
            <a:r>
              <a:rPr lang="ru-RU" sz="1500" dirty="0">
                <a:sym typeface="Huawei Sans" panose="020C0503030203020204" pitchFamily="34" charset="0"/>
              </a:rPr>
              <a:t>Механизм NAT совместно с частными адресами позволяют сохранять публичные адреса IPv4.</a:t>
            </a:r>
          </a:p>
          <a:p>
            <a:endParaRPr lang="zh-CN" altLang="en-US" sz="16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Реализация NAT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285373" y="3883090"/>
            <a:ext cx="4497347" cy="2509236"/>
          </a:xfrm>
          <a:prstGeom prst="roundRect">
            <a:avLst>
              <a:gd name="adj" fmla="val 7563"/>
            </a:avLst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599" kern="0" dirty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00282" y="5216356"/>
            <a:ext cx="7460131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6" name="Picture 2" descr="G:\做的项目\公共\扁平图标切换\更新2015_01_21\oss扁平图标库2015_01_21更新-04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394110" y="4928689"/>
            <a:ext cx="703191" cy="575337"/>
          </a:xfrm>
          <a:prstGeom prst="rect">
            <a:avLst/>
          </a:prstGeom>
          <a:noFill/>
        </p:spPr>
      </p:pic>
      <p:pic>
        <p:nvPicPr>
          <p:cNvPr id="7" name="图片 6" descr="PC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9867" y="4947397"/>
            <a:ext cx="700414" cy="537918"/>
          </a:xfrm>
          <a:prstGeom prst="rect">
            <a:avLst/>
          </a:prstGeom>
        </p:spPr>
      </p:pic>
      <p:pic>
        <p:nvPicPr>
          <p:cNvPr id="8" name="图片 7" descr="Web服务器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09596" y="4929325"/>
            <a:ext cx="701632" cy="574062"/>
          </a:xfrm>
          <a:prstGeom prst="rect">
            <a:avLst/>
          </a:prstGeom>
        </p:spPr>
      </p:pic>
      <p:sp>
        <p:nvSpPr>
          <p:cNvPr id="9" name="TextBox 77"/>
          <p:cNvSpPr txBox="1"/>
          <p:nvPr/>
        </p:nvSpPr>
        <p:spPr bwMode="auto">
          <a:xfrm>
            <a:off x="1146936" y="5459297"/>
            <a:ext cx="1803578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ПК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192.168.1.10/24</a:t>
            </a:r>
          </a:p>
        </p:txBody>
      </p:sp>
      <p:sp>
        <p:nvSpPr>
          <p:cNvPr id="10" name="TextBox 77"/>
          <p:cNvSpPr txBox="1"/>
          <p:nvPr/>
        </p:nvSpPr>
        <p:spPr bwMode="auto">
          <a:xfrm>
            <a:off x="9502847" y="5432545"/>
            <a:ext cx="1413874" cy="531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Веб-сервер</a:t>
            </a:r>
          </a:p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200.1.2.3</a:t>
            </a:r>
          </a:p>
        </p:txBody>
      </p:sp>
      <p:sp>
        <p:nvSpPr>
          <p:cNvPr id="11" name="矩形 10"/>
          <p:cNvSpPr/>
          <p:nvPr/>
        </p:nvSpPr>
        <p:spPr>
          <a:xfrm>
            <a:off x="2431360" y="3883090"/>
            <a:ext cx="1577060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Частная сеть</a:t>
            </a:r>
          </a:p>
        </p:txBody>
      </p:sp>
      <p:sp>
        <p:nvSpPr>
          <p:cNvPr id="12" name="TextBox 77"/>
          <p:cNvSpPr txBox="1"/>
          <p:nvPr/>
        </p:nvSpPr>
        <p:spPr bwMode="auto">
          <a:xfrm>
            <a:off x="5833200" y="5194852"/>
            <a:ext cx="1413874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122.1.2.1</a:t>
            </a:r>
          </a:p>
        </p:txBody>
      </p:sp>
      <p:sp>
        <p:nvSpPr>
          <p:cNvPr id="13" name="矩形 12"/>
          <p:cNvSpPr/>
          <p:nvPr/>
        </p:nvSpPr>
        <p:spPr>
          <a:xfrm>
            <a:off x="5485774" y="5511120"/>
            <a:ext cx="557948" cy="307657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pPr algn="ctr" defTabSz="914034" fontAlgn="ctr">
              <a:spcBef>
                <a:spcPct val="0"/>
              </a:spcBef>
              <a:spcAft>
                <a:spcPct val="0"/>
              </a:spcAft>
            </a:pPr>
            <a:r>
              <a:rPr lang="ru-RU" sz="1399" b="1" dirty="0"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NAT</a:t>
            </a:r>
          </a:p>
        </p:txBody>
      </p:sp>
      <p:cxnSp>
        <p:nvCxnSpPr>
          <p:cNvPr id="14" name="直接箭头连接符 13"/>
          <p:cNvCxnSpPr/>
          <p:nvPr/>
        </p:nvCxnSpPr>
        <p:spPr bwMode="auto">
          <a:xfrm>
            <a:off x="3135802" y="4847024"/>
            <a:ext cx="2192194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cxnSp>
        <p:nvCxnSpPr>
          <p:cNvPr id="15" name="直接箭头连接符 14"/>
          <p:cNvCxnSpPr/>
          <p:nvPr/>
        </p:nvCxnSpPr>
        <p:spPr bwMode="auto">
          <a:xfrm>
            <a:off x="6964307" y="4847024"/>
            <a:ext cx="2192194" cy="0"/>
          </a:xfrm>
          <a:prstGeom prst="straightConnector1">
            <a:avLst/>
          </a:prstGeom>
          <a:noFill/>
          <a:ln w="25400" cap="flat" cmpd="sng" algn="ctr">
            <a:solidFill>
              <a:srgbClr val="00B0F0"/>
            </a:solidFill>
            <a:prstDash val="sysDash"/>
            <a:headEnd type="none" w="med" len="med"/>
            <a:tailEnd type="arrow" w="med" len="med"/>
          </a:ln>
          <a:effectLst>
            <a:outerShdw blurRad="152400" dist="38100" dir="5400000" algn="t" rotWithShape="0">
              <a:prstClr val="black">
                <a:alpha val="12000"/>
              </a:prstClr>
            </a:outerShdw>
          </a:effectLst>
        </p:spPr>
      </p:cxnSp>
      <p:sp>
        <p:nvSpPr>
          <p:cNvPr id="16" name="文本框 32"/>
          <p:cNvSpPr txBox="1"/>
          <p:nvPr/>
        </p:nvSpPr>
        <p:spPr>
          <a:xfrm>
            <a:off x="3353293" y="4221586"/>
            <a:ext cx="2429427" cy="519869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IP-адрес источника: 192.168.1.10</a:t>
            </a:r>
          </a:p>
          <a:p>
            <a:pPr fontAlgn="ctr"/>
            <a:r>
              <a:rPr lang="ru-RU" sz="1200" dirty="0"/>
              <a:t> IP-адрес назначения: 200.1.2.3</a:t>
            </a:r>
          </a:p>
        </p:txBody>
      </p:sp>
      <p:sp>
        <p:nvSpPr>
          <p:cNvPr id="17" name="文本框 34"/>
          <p:cNvSpPr txBox="1"/>
          <p:nvPr/>
        </p:nvSpPr>
        <p:spPr>
          <a:xfrm>
            <a:off x="7181799" y="4221586"/>
            <a:ext cx="2427797" cy="51987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algn="l" fontAlgn="ctr"/>
            <a:r>
              <a:rPr lang="ru-RU" sz="1200" dirty="0">
                <a:sym typeface="Huawei Sans" panose="020C0503030203020204" pitchFamily="34" charset="0"/>
              </a:rPr>
              <a:t> IP-адрес источника: 122.1.2.1</a:t>
            </a:r>
          </a:p>
          <a:p>
            <a:pPr algn="l" fontAlgn="ctr"/>
            <a:r>
              <a:rPr lang="ru-RU" sz="1200" dirty="0">
                <a:sym typeface="Huawei Sans" panose="020C0503030203020204" pitchFamily="34" charset="0"/>
              </a:rPr>
              <a:t> IP-адрес назначения: 200.1.2.3</a:t>
            </a:r>
          </a:p>
        </p:txBody>
      </p:sp>
      <p:cxnSp>
        <p:nvCxnSpPr>
          <p:cNvPr id="18" name="直接箭头连接符 17"/>
          <p:cNvCxnSpPr/>
          <p:nvPr/>
        </p:nvCxnSpPr>
        <p:spPr bwMode="auto">
          <a:xfrm>
            <a:off x="3135802" y="6289122"/>
            <a:ext cx="2192195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19" name="文本框 41"/>
          <p:cNvSpPr txBox="1"/>
          <p:nvPr/>
        </p:nvSpPr>
        <p:spPr>
          <a:xfrm>
            <a:off x="3353293" y="5732770"/>
            <a:ext cx="2429427" cy="516307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IP-адрес источника: 200.1.2.3</a:t>
            </a:r>
          </a:p>
          <a:p>
            <a:pPr fontAlgn="ctr"/>
            <a:r>
              <a:rPr lang="ru-RU" sz="1200" dirty="0"/>
              <a:t> IP-адрес назначения: 192.168.1.10</a:t>
            </a:r>
          </a:p>
        </p:txBody>
      </p:sp>
      <p:cxnSp>
        <p:nvCxnSpPr>
          <p:cNvPr id="20" name="直接箭头连接符 19"/>
          <p:cNvCxnSpPr/>
          <p:nvPr/>
        </p:nvCxnSpPr>
        <p:spPr bwMode="auto">
          <a:xfrm>
            <a:off x="6945264" y="6282377"/>
            <a:ext cx="2192194" cy="0"/>
          </a:xfrm>
          <a:prstGeom prst="straightConnector1">
            <a:avLst/>
          </a:prstGeom>
          <a:noFill/>
          <a:ln w="25400" cap="flat" cmpd="sng" algn="ctr">
            <a:solidFill>
              <a:srgbClr val="EC7061"/>
            </a:solidFill>
            <a:prstDash val="sysDash"/>
            <a:round/>
            <a:headEnd type="arrow" w="med" len="med"/>
            <a:tailEnd type="none" w="med" len="med"/>
          </a:ln>
          <a:effectLst/>
        </p:spPr>
      </p:cxnSp>
      <p:sp>
        <p:nvSpPr>
          <p:cNvPr id="21" name="文本框 43"/>
          <p:cNvSpPr txBox="1"/>
          <p:nvPr/>
        </p:nvSpPr>
        <p:spPr>
          <a:xfrm>
            <a:off x="7181799" y="5642137"/>
            <a:ext cx="2427797" cy="519870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1400" kern="0">
                <a:solidFill>
                  <a:srgbClr val="1D1D1A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 sz="1200" dirty="0"/>
              <a:t> IP-адрес источника: 200.1.2.3</a:t>
            </a:r>
          </a:p>
          <a:p>
            <a:pPr fontAlgn="ctr"/>
            <a:r>
              <a:rPr lang="ru-RU" sz="1200" dirty="0"/>
              <a:t> IP-адрес назначения: 122.1.2.1</a:t>
            </a:r>
          </a:p>
        </p:txBody>
      </p:sp>
      <p:sp>
        <p:nvSpPr>
          <p:cNvPr id="22" name="椭圆 21"/>
          <p:cNvSpPr/>
          <p:nvPr/>
        </p:nvSpPr>
        <p:spPr bwMode="auto">
          <a:xfrm>
            <a:off x="3102952" y="4234663"/>
            <a:ext cx="233878" cy="233878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1</a:t>
            </a:r>
          </a:p>
        </p:txBody>
      </p:sp>
      <p:sp>
        <p:nvSpPr>
          <p:cNvPr id="23" name="椭圆 22"/>
          <p:cNvSpPr/>
          <p:nvPr/>
        </p:nvSpPr>
        <p:spPr bwMode="auto">
          <a:xfrm>
            <a:off x="6930866" y="4234663"/>
            <a:ext cx="233878" cy="233878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2</a:t>
            </a:r>
          </a:p>
        </p:txBody>
      </p:sp>
      <p:sp>
        <p:nvSpPr>
          <p:cNvPr id="24" name="椭圆 23"/>
          <p:cNvSpPr/>
          <p:nvPr/>
        </p:nvSpPr>
        <p:spPr bwMode="auto">
          <a:xfrm>
            <a:off x="3102952" y="5668301"/>
            <a:ext cx="233878" cy="233878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4</a:t>
            </a:r>
          </a:p>
        </p:txBody>
      </p:sp>
      <p:sp>
        <p:nvSpPr>
          <p:cNvPr id="25" name="椭圆 24"/>
          <p:cNvSpPr/>
          <p:nvPr/>
        </p:nvSpPr>
        <p:spPr bwMode="auto">
          <a:xfrm>
            <a:off x="6930866" y="5654133"/>
            <a:ext cx="233878" cy="233878"/>
          </a:xfrm>
          <a:prstGeom prst="ellipse">
            <a:avLst/>
          </a:prstGeom>
          <a:solidFill>
            <a:srgbClr val="00B0F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fontAlgn="ctr"/>
            <a:r>
              <a:rPr lang="ru-RU" sz="1399" b="1" dirty="0">
                <a:solidFill>
                  <a:schemeClr val="bg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3</a:t>
            </a:r>
          </a:p>
        </p:txBody>
      </p:sp>
      <p:sp>
        <p:nvSpPr>
          <p:cNvPr id="26" name="TextBox 77"/>
          <p:cNvSpPr txBox="1"/>
          <p:nvPr/>
        </p:nvSpPr>
        <p:spPr bwMode="auto">
          <a:xfrm>
            <a:off x="3812676" y="5206972"/>
            <a:ext cx="1796639" cy="316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41" tIns="49966" rIns="99941" bIns="49966" rtlCol="0">
            <a:noAutofit/>
          </a:bodyPr>
          <a:lstStyle/>
          <a:p>
            <a:pPr algn="ctr" defTabSz="1001248" eaLnBrk="0" fontAlgn="ctr" hangingPunct="0"/>
            <a:r>
              <a:rPr lang="ru-RU" sz="1399" dirty="0">
                <a:solidFill>
                  <a:srgbClr val="00000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ea"/>
                <a:sym typeface="Huawei Sans" panose="020C0503030203020204" pitchFamily="34" charset="0"/>
              </a:rPr>
              <a:t>192.168.1.254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7272831" y="4974810"/>
            <a:ext cx="1413874" cy="510506"/>
            <a:chOff x="6707517" y="2768077"/>
            <a:chExt cx="1088166" cy="392903"/>
          </a:xfrm>
        </p:grpSpPr>
        <p:sp>
          <p:nvSpPr>
            <p:cNvPr id="28" name="Freeform 159"/>
            <p:cNvSpPr/>
            <p:nvPr/>
          </p:nvSpPr>
          <p:spPr>
            <a:xfrm flipH="1">
              <a:off x="6870682" y="2768077"/>
              <a:ext cx="751638" cy="392903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 sz="1799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</p:txBody>
        </p:sp>
        <p:sp>
          <p:nvSpPr>
            <p:cNvPr id="29" name="TextBox 77"/>
            <p:cNvSpPr txBox="1"/>
            <p:nvPr/>
          </p:nvSpPr>
          <p:spPr bwMode="auto">
            <a:xfrm>
              <a:off x="6707517" y="2875165"/>
              <a:ext cx="1088166" cy="2670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41" tIns="49966" rIns="99941" bIns="49966" rtlCol="0">
              <a:noAutofit/>
            </a:bodyPr>
            <a:lstStyle/>
            <a:p>
              <a:pPr algn="ctr" defTabSz="1001248" eaLnBrk="0" fontAlgn="ctr" hangingPunct="0"/>
              <a:r>
                <a:rPr lang="ru-RU" sz="1599" dirty="0">
                  <a:solidFill>
                    <a:srgbClr val="000000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+mn-ea"/>
                  <a:sym typeface="Huawei Sans" panose="020C0503030203020204" pitchFamily="34" charset="0"/>
                </a:rPr>
                <a:t>Интернет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82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Обзор NAT</a:t>
            </a:r>
          </a:p>
          <a:p>
            <a:r>
              <a:rPr lang="ru-RU" b="1" dirty="0"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Статический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Динамический NAT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NAPT и Easy IP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rPr>
              <a:t>Сервер NAT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46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F31E152-17FD-46F3-B81B-6E405E6BC6F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2C8EE-F282-430F-ABA7-37CE6F8C7A9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5f1e55-3009-46d8-9566-5d569a2b3a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F071E2-26CE-4035-87EB-692EA505482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</TotalTime>
  <Words>2404</Words>
  <Application>Microsoft Office PowerPoint</Application>
  <PresentationFormat>Widescreen</PresentationFormat>
  <Paragraphs>497</Paragraphs>
  <Slides>33</Slides>
  <Notes>33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Courier New</vt:lpstr>
      <vt:lpstr>方正兰亭黑简体</vt:lpstr>
      <vt:lpstr>Wingdings</vt:lpstr>
      <vt:lpstr>Huawei Sans</vt:lpstr>
      <vt:lpstr>Arial</vt:lpstr>
      <vt:lpstr>微软雅黑</vt:lpstr>
      <vt:lpstr>1_自定义设计方案</vt:lpstr>
      <vt:lpstr>PowerPoint Presentation</vt:lpstr>
      <vt:lpstr>Трансляция сетевых адресов</vt:lpstr>
      <vt:lpstr>PowerPoint Presentation</vt:lpstr>
      <vt:lpstr>PowerPoint Presentation</vt:lpstr>
      <vt:lpstr>PowerPoint Presentation</vt:lpstr>
      <vt:lpstr>Предпосылки создания NAT</vt:lpstr>
      <vt:lpstr>Частные IP-адреса </vt:lpstr>
      <vt:lpstr>Реализация NAT </vt:lpstr>
      <vt:lpstr>PowerPoint Presentation</vt:lpstr>
      <vt:lpstr>Реализация статического NAT</vt:lpstr>
      <vt:lpstr>Пример статического NAT</vt:lpstr>
      <vt:lpstr>Настройка статического NAT</vt:lpstr>
      <vt:lpstr>Пример настройки статического NAT</vt:lpstr>
      <vt:lpstr>PowerPoint Presentation</vt:lpstr>
      <vt:lpstr>Реализация динамического NAT </vt:lpstr>
      <vt:lpstr>Пример динамического NAT (1)</vt:lpstr>
      <vt:lpstr>Пример динамического NAT (2)</vt:lpstr>
      <vt:lpstr>Настройка динамического NAT</vt:lpstr>
      <vt:lpstr>Пример настройки динамического NAT</vt:lpstr>
      <vt:lpstr>PowerPoint Presentation</vt:lpstr>
      <vt:lpstr>Реализация NAPT</vt:lpstr>
      <vt:lpstr>Пример NAPT (1)</vt:lpstr>
      <vt:lpstr>Пример NAPT (2)</vt:lpstr>
      <vt:lpstr>Пример настройки NAPT</vt:lpstr>
      <vt:lpstr>Easy IP</vt:lpstr>
      <vt:lpstr>Пример настройки Easy IP</vt:lpstr>
      <vt:lpstr>PowerPoint Presentation</vt:lpstr>
      <vt:lpstr>Сервер NAT</vt:lpstr>
      <vt:lpstr>Пример сервера NAT </vt:lpstr>
      <vt:lpstr>Пример настройки сервера NAT 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Diana Talypova</cp:lastModifiedBy>
  <cp:revision>145</cp:revision>
  <dcterms:created xsi:type="dcterms:W3CDTF">2018-11-29T10:16:29Z</dcterms:created>
  <dcterms:modified xsi:type="dcterms:W3CDTF">2021-02-26T10:43:28Z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(3)yg9GqqARdclaiEj6z9bzV/I9SDq4fDN0vbJAm4jzlvwoo6MpeEwwoGYG1Uvu5aaMWeuG6bce
VwUGUTtGVRe94RsbeOa7EPTNL8BFWHj7TeTAYmBuT9ODN2W8XpxNy1/va4onY07EL4wgzLdi
NpAGjlywZ10q8+VmgNGrsfFffUza2t6kW9Kx2lV7BHvpvx9OPeRdgBMPtjEBEmaLOBmZ8VU7
GQsY2ia3gtxwLpjWPj</vt:lpwstr>
  </property>
  <property fmtid="{D5CDD505-2E9C-101B-9397-08002B2CF9AE}" pid="3" name="_2015_ms_pID_7253431">
    <vt:lpwstr>91GKiKd2sd8YA053aKNSUlYQwMqwQzSoL3VWkYHJ6P/omvK5IA75hS
5xgMOxffi+o+pyGyFs3WSOeIPF5rIPA704NcwBBxSRJ8xbvZBWaYLkWeAzBIb8hCFfexcOA0
sG9+jo4/73R9lw65RlCgVWZin8ph36rODk0kaA8nND1H/0vL2pJu7Vyr2WNMExqjoGCJHDs+
1/hIzUOGLuQ1Dlk74JMj5PQdY/j92QzCDAyJ</vt:lpwstr>
  </property>
  <property fmtid="{D5CDD505-2E9C-101B-9397-08002B2CF9AE}" pid="4" name="_2015_ms_pID_7253432">
    <vt:lpwstr>SQ==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1614327362</vt:lpwstr>
  </property>
</Properties>
</file>